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8"/>
  </p:notesMasterIdLst>
  <p:sldIdLst>
    <p:sldId id="264" r:id="rId2"/>
    <p:sldId id="665" r:id="rId3"/>
    <p:sldId id="675" r:id="rId4"/>
    <p:sldId id="681" r:id="rId5"/>
    <p:sldId id="674" r:id="rId6"/>
    <p:sldId id="676" r:id="rId7"/>
    <p:sldId id="672" r:id="rId8"/>
    <p:sldId id="518" r:id="rId9"/>
    <p:sldId id="693" r:id="rId10"/>
    <p:sldId id="700" r:id="rId11"/>
    <p:sldId id="699" r:id="rId12"/>
    <p:sldId id="697" r:id="rId13"/>
    <p:sldId id="666" r:id="rId14"/>
    <p:sldId id="670" r:id="rId15"/>
    <p:sldId id="669" r:id="rId16"/>
    <p:sldId id="668" r:id="rId17"/>
    <p:sldId id="701" r:id="rId18"/>
    <p:sldId id="702" r:id="rId19"/>
    <p:sldId id="667" r:id="rId20"/>
    <p:sldId id="673" r:id="rId21"/>
    <p:sldId id="498" r:id="rId22"/>
    <p:sldId id="698" r:id="rId23"/>
    <p:sldId id="677" r:id="rId24"/>
    <p:sldId id="687" r:id="rId25"/>
    <p:sldId id="688" r:id="rId26"/>
    <p:sldId id="528" r:id="rId27"/>
    <p:sldId id="679" r:id="rId28"/>
    <p:sldId id="690" r:id="rId29"/>
    <p:sldId id="689" r:id="rId30"/>
    <p:sldId id="678" r:id="rId31"/>
    <p:sldId id="685" r:id="rId32"/>
    <p:sldId id="686" r:id="rId33"/>
    <p:sldId id="691" r:id="rId34"/>
    <p:sldId id="684" r:id="rId35"/>
    <p:sldId id="694" r:id="rId36"/>
    <p:sldId id="695" r:id="rId37"/>
    <p:sldId id="696" r:id="rId38"/>
    <p:sldId id="671" r:id="rId39"/>
    <p:sldId id="682" r:id="rId40"/>
    <p:sldId id="692" r:id="rId41"/>
    <p:sldId id="663" r:id="rId42"/>
    <p:sldId id="531" r:id="rId43"/>
    <p:sldId id="705" r:id="rId44"/>
    <p:sldId id="706" r:id="rId45"/>
    <p:sldId id="707" r:id="rId46"/>
    <p:sldId id="505" r:id="rId4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F5EA"/>
    <a:srgbClr val="05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74"/>
    <p:restoredTop sz="96040"/>
  </p:normalViewPr>
  <p:slideViewPr>
    <p:cSldViewPr snapToGrid="0">
      <p:cViewPr varScale="1">
        <p:scale>
          <a:sx n="172" d="100"/>
          <a:sy n="172" d="100"/>
        </p:scale>
        <p:origin x="3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56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2025/5/5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31757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31623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50957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42679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18893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89701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47836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12668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60028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45874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5/5/25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5/5/25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5/5/25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pic>
        <p:nvPicPr>
          <p:cNvPr id="8" name="圖片 7" descr="一張含有 黑暗, 鮮豔, 圓形, 對稱 的圖片&#10;&#10;自動產生的描述">
            <a:extLst>
              <a:ext uri="{FF2B5EF4-FFF2-40B4-BE49-F238E27FC236}">
                <a16:creationId xmlns:a16="http://schemas.microsoft.com/office/drawing/2014/main" id="{7B42FF8E-DE09-ED24-7D18-F64355A345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20" y="6349567"/>
            <a:ext cx="462323" cy="453571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5/5/25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5/5/25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5/5/25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5/5/25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5/5/25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5/5/25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5/5/25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05AED6"/>
          </a:solidFill>
          <a:ln>
            <a:solidFill>
              <a:srgbClr val="05A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pp.sli.do/event/vV1nYv83dETgHRS1vRheNF" TargetMode="External"/><Relationship Id="rId5" Type="http://schemas.openxmlformats.org/officeDocument/2006/relationships/hyperlink" Target="https://github.com/mcps5601/CGUDL_2025_Spring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1.png"/><Relationship Id="rId3" Type="http://schemas.openxmlformats.org/officeDocument/2006/relationships/image" Target="../media/image13.jpeg"/><Relationship Id="rId7" Type="http://schemas.openxmlformats.org/officeDocument/2006/relationships/image" Target="../media/image28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22.png"/><Relationship Id="rId5" Type="http://schemas.openxmlformats.org/officeDocument/2006/relationships/image" Target="../media/image26.png"/><Relationship Id="rId15" Type="http://schemas.openxmlformats.org/officeDocument/2006/relationships/image" Target="../media/image33.png"/><Relationship Id="rId10" Type="http://schemas.openxmlformats.org/officeDocument/2006/relationships/image" Target="../media/image21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Relationship Id="rId1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24.png"/><Relationship Id="rId3" Type="http://schemas.openxmlformats.org/officeDocument/2006/relationships/image" Target="../media/image140.png"/><Relationship Id="rId7" Type="http://schemas.openxmlformats.org/officeDocument/2006/relationships/image" Target="../media/image180.png"/><Relationship Id="rId12" Type="http://schemas.openxmlformats.org/officeDocument/2006/relationships/image" Target="../media/image230.png"/><Relationship Id="rId17" Type="http://schemas.openxmlformats.org/officeDocument/2006/relationships/image" Target="../media/image28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openxmlformats.org/officeDocument/2006/relationships/image" Target="../media/image220.png"/><Relationship Id="rId5" Type="http://schemas.openxmlformats.org/officeDocument/2006/relationships/image" Target="../media/image160.png"/><Relationship Id="rId15" Type="http://schemas.openxmlformats.org/officeDocument/2006/relationships/image" Target="../media/image260.png"/><Relationship Id="rId10" Type="http://schemas.openxmlformats.org/officeDocument/2006/relationships/image" Target="../media/image210.png"/><Relationship Id="rId4" Type="http://schemas.openxmlformats.org/officeDocument/2006/relationships/image" Target="../media/image150.png"/><Relationship Id="rId9" Type="http://schemas.openxmlformats.org/officeDocument/2006/relationships/image" Target="../media/image200.png"/><Relationship Id="rId14" Type="http://schemas.openxmlformats.org/officeDocument/2006/relationships/image" Target="../media/image2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t9aGLLaCqs?si=QmsDHTVrJtIlKuFb" TargetMode="External"/><Relationship Id="rId2" Type="http://schemas.openxmlformats.org/officeDocument/2006/relationships/hyperlink" Target="https://youtu.be/w5WiUcDJosM?si=xhKekoKQq437Aiz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deeplearning.ai/short-courses/quantization-fundamentals-with-hugging-face" TargetMode="External"/><Relationship Id="rId5" Type="http://schemas.openxmlformats.org/officeDocument/2006/relationships/hyperlink" Target="https://huggingface.co/docs/transformers/en/quantization/bitsandbytes" TargetMode="External"/><Relationship Id="rId4" Type="http://schemas.openxmlformats.org/officeDocument/2006/relationships/hyperlink" Target="https://youtu.be/g-TzDApaE88?si=6wWmgn4qpPPTb9rj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886F629-FA5E-7D22-67D5-6023703A9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764" y="4542902"/>
            <a:ext cx="1903732" cy="1903732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3C6264BC-1151-9168-C7F5-CC114FF3CC95}"/>
              </a:ext>
            </a:extLst>
          </p:cNvPr>
          <p:cNvSpPr/>
          <p:nvPr/>
        </p:nvSpPr>
        <p:spPr>
          <a:xfrm>
            <a:off x="667422" y="2025546"/>
            <a:ext cx="10857156" cy="2426189"/>
          </a:xfrm>
          <a:prstGeom prst="roundRect">
            <a:avLst/>
          </a:prstGeom>
          <a:solidFill>
            <a:srgbClr val="9EF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959" y="1006002"/>
            <a:ext cx="5437882" cy="3224045"/>
          </a:xfrm>
        </p:spPr>
        <p:txBody>
          <a:bodyPr anchor="b">
            <a:normAutofit/>
          </a:bodyPr>
          <a:lstStyle/>
          <a:p>
            <a:r>
              <a:rPr kumimoji="1" lang="zh-TW" altLang="en-US" sz="5800" b="1" dirty="0">
                <a:ea typeface="Microsoft JhengHei" panose="020B0604030504040204" pitchFamily="34" charset="-120"/>
              </a:rPr>
              <a:t>深度學習</a:t>
            </a:r>
            <a:br>
              <a:rPr kumimoji="1" lang="en-US" altLang="zh-TW" sz="5800" b="1" dirty="0">
                <a:ea typeface="Microsoft JhengHei" panose="020B0604030504040204" pitchFamily="34" charset="-120"/>
              </a:rPr>
            </a:br>
            <a:r>
              <a:rPr kumimoji="1" lang="en-US" altLang="zh-TW" sz="5800" b="1" dirty="0">
                <a:ea typeface="Microsoft JhengHei" panose="020B0604030504040204" pitchFamily="34" charset="-120"/>
              </a:rPr>
              <a:t>Deep Learning</a:t>
            </a:r>
            <a:endParaRPr kumimoji="1" lang="zh-TW" altLang="en-US" sz="5800" b="1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901959" y="4749453"/>
            <a:ext cx="50808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b="1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模型壓縮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901959" y="5827136"/>
            <a:ext cx="3638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2025/05/05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9528" y="253272"/>
            <a:ext cx="1468923" cy="146892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6E2C9EE-FDD5-78EA-2636-913A4243AEB1}"/>
              </a:ext>
            </a:extLst>
          </p:cNvPr>
          <p:cNvSpPr txBox="1"/>
          <p:nvPr/>
        </p:nvSpPr>
        <p:spPr>
          <a:xfrm>
            <a:off x="6627734" y="6296804"/>
            <a:ext cx="1571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5"/>
              </a:rPr>
              <a:t>Course GitHub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E7A67D5-5AC8-9967-75E0-2F84F254D546}"/>
              </a:ext>
            </a:extLst>
          </p:cNvPr>
          <p:cNvSpPr txBox="1"/>
          <p:nvPr/>
        </p:nvSpPr>
        <p:spPr>
          <a:xfrm>
            <a:off x="9164788" y="6296804"/>
            <a:ext cx="1717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6"/>
              </a:rPr>
              <a:t>Slido # DL_0505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274D0B9-46F4-2763-DD9A-00C34E5011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7737" y="4714752"/>
            <a:ext cx="1571661" cy="157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14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853AD6-EC85-EEE8-0D74-39EAA7E1F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模型輸出的後處理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ea typeface="Microsoft JhengHei" panose="020B0604030504040204" pitchFamily="34" charset="-120"/>
              </a:rPr>
              <a:t>for KD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989B71C-551C-00F9-6DB3-54D64E46B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 descr="Free Adorable grey and white cat with striking yellow eyes against a plain backdrop. Stock Photo">
            <a:extLst>
              <a:ext uri="{FF2B5EF4-FFF2-40B4-BE49-F238E27FC236}">
                <a16:creationId xmlns:a16="http://schemas.microsoft.com/office/drawing/2014/main" id="{9D2CC341-6BD9-9586-993A-9599C16EB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16" y="3786598"/>
            <a:ext cx="1778957" cy="118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6623FFC-C4B7-878E-CC0B-1B91589311C7}"/>
              </a:ext>
            </a:extLst>
          </p:cNvPr>
          <p:cNvSpPr/>
          <p:nvPr/>
        </p:nvSpPr>
        <p:spPr>
          <a:xfrm>
            <a:off x="3102815" y="4089519"/>
            <a:ext cx="1104587" cy="6840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CD8BAF3C-67B2-B00A-87EE-32C1BC877D8C}"/>
              </a:ext>
            </a:extLst>
          </p:cNvPr>
          <p:cNvCxnSpPr>
            <a:cxnSpLocks/>
          </p:cNvCxnSpPr>
          <p:nvPr/>
        </p:nvCxnSpPr>
        <p:spPr>
          <a:xfrm>
            <a:off x="4285104" y="4432843"/>
            <a:ext cx="30563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C4DECD2-2521-22CD-CB27-0BCBA20ACF4E}"/>
              </a:ext>
            </a:extLst>
          </p:cNvPr>
          <p:cNvSpPr txBox="1"/>
          <p:nvPr/>
        </p:nvSpPr>
        <p:spPr>
          <a:xfrm>
            <a:off x="4888223" y="3564791"/>
            <a:ext cx="82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Cat</a:t>
            </a:r>
            <a:endParaRPr kumimoji="1" lang="zh-TW" altLang="en-US" sz="24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7A1535D-4124-C83E-C7D5-F4D603A7946D}"/>
              </a:ext>
            </a:extLst>
          </p:cNvPr>
          <p:cNvSpPr txBox="1"/>
          <p:nvPr/>
        </p:nvSpPr>
        <p:spPr>
          <a:xfrm>
            <a:off x="4888223" y="4202011"/>
            <a:ext cx="82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Dog</a:t>
            </a:r>
            <a:endParaRPr kumimoji="1"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A1618D5-4C5A-EC7B-9779-7981CE4E0171}"/>
              </a:ext>
            </a:extLst>
          </p:cNvPr>
          <p:cNvSpPr txBox="1"/>
          <p:nvPr/>
        </p:nvSpPr>
        <p:spPr>
          <a:xfrm>
            <a:off x="4793937" y="4822285"/>
            <a:ext cx="1011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Apple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D98A5C73-A18B-966B-7AD5-24F6CF6EDB5C}"/>
                  </a:ext>
                </a:extLst>
              </p:cNvPr>
              <p:cNvSpPr txBox="1"/>
              <p:nvPr/>
            </p:nvSpPr>
            <p:spPr>
              <a:xfrm>
                <a:off x="6035076" y="2767320"/>
                <a:ext cx="1612171" cy="743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2000" dirty="0"/>
                  <a:t>Teacher prob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D98A5C73-A18B-966B-7AD5-24F6CF6ED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076" y="2767320"/>
                <a:ext cx="1612171" cy="743730"/>
              </a:xfrm>
              <a:prstGeom prst="rect">
                <a:avLst/>
              </a:prstGeom>
              <a:blipFill>
                <a:blip r:embed="rId4"/>
                <a:stretch>
                  <a:fillRect l="-1575" t="-3333" r="-1575" b="-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A6970446-1D8B-3BA1-15DA-F0CF75790FC4}"/>
                  </a:ext>
                </a:extLst>
              </p:cNvPr>
              <p:cNvSpPr txBox="1"/>
              <p:nvPr/>
            </p:nvSpPr>
            <p:spPr>
              <a:xfrm>
                <a:off x="4285104" y="1493770"/>
                <a:ext cx="7286411" cy="7975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KL-divergence</a:t>
                </a:r>
                <a:r>
                  <a:rPr kumimoji="1" lang="en-US" altLang="zh-TW" sz="2000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zh-TW" altLang="en-US" sz="2000">
                        <a:latin typeface="Cambria Math" panose="02040503050406030204" pitchFamily="18" charset="0"/>
                      </a:rPr>
                      <m:t>ℒ</m:t>
                    </m:r>
                    <m:r>
                      <m:rPr>
                        <m:sty m:val="p"/>
                      </m:rPr>
                      <a:rPr lang="en-US" altLang="zh-TW" sz="2000" b="0" i="0" baseline="-25000" smtClean="0">
                        <a:latin typeface="Cambria Math" panose="02040503050406030204" pitchFamily="18" charset="0"/>
                      </a:rPr>
                      <m:t>KL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sz="2000" b="0" i="0" smtClean="0">
                        <a:latin typeface="Cambria Math" panose="02040503050406030204" pitchFamily="18" charset="0"/>
                      </a:rPr>
                      <m:t>KL</m:t>
                    </m:r>
                    <m:d>
                      <m:dPr>
                        <m:ctrlP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||</m:t>
                        </m:r>
                        <m:sSub>
                          <m:sSubPr>
                            <m:ctrlPr>
                              <a:rPr lang="zh-TW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sub>
                        </m:sSub>
                      </m:e>
                    </m:d>
                    <m:r>
                      <a:rPr lang="en-US" altLang="zh-TW" sz="20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zh-TW" altLang="zh-TW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zh-TW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TW" altLang="zh-TW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d>
                          <m:dPr>
                            <m:ctrlPr>
                              <a:rPr lang="zh-TW" alt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TW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TW" altLang="en-US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zh-TW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zh-TW" alt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sty m:val="p"/>
                          </m:rPr>
                          <a:rPr lang="en-US" altLang="zh-TW" sz="2000">
                            <a:latin typeface="Cambria Math" panose="02040503050406030204" pitchFamily="18" charset="0"/>
                          </a:rPr>
                          <m:t>log</m:t>
                        </m:r>
                        <m:f>
                          <m:fPr>
                            <m:ctrlPr>
                              <a:rPr lang="zh-TW" alt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zh-TW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zh-TW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zh-TW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TW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sSub>
                              <m:sSubPr>
                                <m:ctrlPr>
                                  <a:rPr lang="zh-TW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zh-TW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TW" sz="2000" i="1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zh-TW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TW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TW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nary>
                  </m:oMath>
                </a14:m>
                <a:endParaRPr lang="zh-TW" altLang="zh-TW" sz="20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A6970446-1D8B-3BA1-15DA-F0CF75790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104" y="1493770"/>
                <a:ext cx="7286411" cy="797526"/>
              </a:xfrm>
              <a:prstGeom prst="rect">
                <a:avLst/>
              </a:prstGeom>
              <a:blipFill>
                <a:blip r:embed="rId5"/>
                <a:stretch>
                  <a:fillRect t="-32813" b="-656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>
            <a:extLst>
              <a:ext uri="{FF2B5EF4-FFF2-40B4-BE49-F238E27FC236}">
                <a16:creationId xmlns:a16="http://schemas.microsoft.com/office/drawing/2014/main" id="{099222CD-1334-F605-858D-FDFB83DA48D4}"/>
              </a:ext>
            </a:extLst>
          </p:cNvPr>
          <p:cNvSpPr txBox="1"/>
          <p:nvPr/>
        </p:nvSpPr>
        <p:spPr>
          <a:xfrm>
            <a:off x="6165743" y="3655782"/>
            <a:ext cx="12513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0.500</a:t>
            </a:r>
            <a:endParaRPr lang="zh-TW" altLang="en-US" dirty="0"/>
          </a:p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9B9B67F-499E-7980-000B-01988A5668A3}"/>
              </a:ext>
            </a:extLst>
          </p:cNvPr>
          <p:cNvSpPr txBox="1"/>
          <p:nvPr/>
        </p:nvSpPr>
        <p:spPr>
          <a:xfrm>
            <a:off x="6165743" y="4248177"/>
            <a:ext cx="1251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0.275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4DCE14A-B227-7CFE-153F-37B8DADCAEA0}"/>
              </a:ext>
            </a:extLst>
          </p:cNvPr>
          <p:cNvSpPr txBox="1"/>
          <p:nvPr/>
        </p:nvSpPr>
        <p:spPr>
          <a:xfrm>
            <a:off x="6165743" y="4868451"/>
            <a:ext cx="1251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0.225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6B781C8-A45F-E6A0-44C3-42572FDD58B2}"/>
              </a:ext>
            </a:extLst>
          </p:cNvPr>
          <p:cNvSpPr txBox="1"/>
          <p:nvPr/>
        </p:nvSpPr>
        <p:spPr>
          <a:xfrm>
            <a:off x="9513666" y="2771566"/>
            <a:ext cx="1768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KL-divergence</a:t>
            </a:r>
          </a:p>
          <a:p>
            <a:pPr algn="ctr"/>
            <a:r>
              <a:rPr kumimoji="1" lang="en-US" altLang="zh-TW" sz="2000" dirty="0"/>
              <a:t>(loss)</a:t>
            </a:r>
            <a:endParaRPr kumimoji="1"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D024B09B-4D85-B011-0368-C1FD375B7852}"/>
                  </a:ext>
                </a:extLst>
              </p:cNvPr>
              <p:cNvSpPr txBox="1"/>
              <p:nvPr/>
            </p:nvSpPr>
            <p:spPr>
              <a:xfrm>
                <a:off x="9595345" y="3481923"/>
                <a:ext cx="1416945" cy="616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0.5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</a:rPr>
                        <m:t>log</m:t>
                      </m:r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0.225</m:t>
                          </m:r>
                        </m:den>
                      </m:f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D024B09B-4D85-B011-0368-C1FD375B7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345" y="3481923"/>
                <a:ext cx="1416945" cy="616515"/>
              </a:xfrm>
              <a:prstGeom prst="rect">
                <a:avLst/>
              </a:prstGeom>
              <a:blipFill>
                <a:blip r:embed="rId6"/>
                <a:stretch>
                  <a:fillRect l="-893" b="-61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6C2339BA-97B6-CD0E-0AA2-C8D09B590201}"/>
                  </a:ext>
                </a:extLst>
              </p:cNvPr>
              <p:cNvSpPr txBox="1"/>
              <p:nvPr/>
            </p:nvSpPr>
            <p:spPr>
              <a:xfrm>
                <a:off x="4583323" y="3610957"/>
                <a:ext cx="6104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6C2339BA-97B6-CD0E-0AA2-C8D09B590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323" y="3610957"/>
                <a:ext cx="610465" cy="369332"/>
              </a:xfrm>
              <a:prstGeom prst="rect">
                <a:avLst/>
              </a:prstGeom>
              <a:blipFill>
                <a:blip r:embed="rId7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A711CD7C-9D05-9E5B-9964-63BADB20A9D0}"/>
                  </a:ext>
                </a:extLst>
              </p:cNvPr>
              <p:cNvSpPr txBox="1"/>
              <p:nvPr/>
            </p:nvSpPr>
            <p:spPr>
              <a:xfrm>
                <a:off x="4583322" y="4248177"/>
                <a:ext cx="6104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A711CD7C-9D05-9E5B-9964-63BADB20A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322" y="4248177"/>
                <a:ext cx="610465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2902DE6D-84F5-0E70-67AB-B3A2A09C53C0}"/>
                  </a:ext>
                </a:extLst>
              </p:cNvPr>
              <p:cNvSpPr txBox="1"/>
              <p:nvPr/>
            </p:nvSpPr>
            <p:spPr>
              <a:xfrm>
                <a:off x="4452789" y="4868451"/>
                <a:ext cx="6104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2902DE6D-84F5-0E70-67AB-B3A2A09C5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789" y="4868451"/>
                <a:ext cx="610465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F90BB1C3-D586-9353-F0EF-FFCAFD1B5715}"/>
              </a:ext>
            </a:extLst>
          </p:cNvPr>
          <p:cNvCxnSpPr>
            <a:cxnSpLocks/>
          </p:cNvCxnSpPr>
          <p:nvPr/>
        </p:nvCxnSpPr>
        <p:spPr>
          <a:xfrm>
            <a:off x="2727650" y="4407932"/>
            <a:ext cx="30563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6938DFEA-1219-901D-329D-5FC39FB42F99}"/>
                  </a:ext>
                </a:extLst>
              </p:cNvPr>
              <p:cNvSpPr txBox="1"/>
              <p:nvPr/>
            </p:nvSpPr>
            <p:spPr>
              <a:xfrm>
                <a:off x="1248496" y="4910767"/>
                <a:ext cx="8146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6938DFEA-1219-901D-329D-5FC39FB42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496" y="4910767"/>
                <a:ext cx="81468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FCCA8D6C-5889-E69A-412E-746D0E45F877}"/>
                  </a:ext>
                </a:extLst>
              </p:cNvPr>
              <p:cNvSpPr txBox="1"/>
              <p:nvPr/>
            </p:nvSpPr>
            <p:spPr>
              <a:xfrm>
                <a:off x="670394" y="1575011"/>
                <a:ext cx="3537008" cy="6686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TW" alt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a typeface="Microsoft JhengHei" panose="020B0604030504040204" pitchFamily="34" charset="-120"/>
                  </a:rPr>
                  <a:t>: </a:t>
                </a:r>
                <a:r>
                  <a:rPr lang="zh-TW" altLang="en-US" dirty="0">
                    <a:ea typeface="Microsoft JhengHei" panose="020B0604030504040204" pitchFamily="34" charset="-120"/>
                  </a:rPr>
                  <a:t>資料集中第</a:t>
                </a:r>
                <a:r>
                  <a:rPr lang="en-US" altLang="zh-TW" dirty="0"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dirty="0">
                    <a:ea typeface="Microsoft JhengHei" panose="020B0604030504040204" pitchFamily="34" charset="-120"/>
                  </a:rPr>
                  <a:t> </a:t>
                </a:r>
                <a:r>
                  <a:rPr lang="zh-TW" altLang="en-US" dirty="0">
                    <a:ea typeface="Microsoft JhengHei" panose="020B0604030504040204" pitchFamily="34" charset="-120"/>
                  </a:rPr>
                  <a:t>張影像</a:t>
                </a:r>
                <a:endParaRPr lang="en-US" altLang="zh-TW" dirty="0">
                  <a:ea typeface="Microsoft JhengHei" panose="020B0604030504040204" pitchFamily="34" charset="-12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a typeface="Microsoft JhengHei" panose="020B0604030504040204" pitchFamily="34" charset="-120"/>
                  </a:rPr>
                  <a:t>: label</a:t>
                </a:r>
                <a:r>
                  <a:rPr lang="zh-TW" altLang="en-US" dirty="0">
                    <a:ea typeface="Microsoft JhengHei" panose="020B0604030504040204" pitchFamily="34" charset="-120"/>
                  </a:rPr>
                  <a:t>，在此範例中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=1,2,3</m:t>
                    </m:r>
                  </m:oMath>
                </a14:m>
                <a:endParaRPr lang="zh-TW" altLang="en-US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FCCA8D6C-5889-E69A-412E-746D0E45F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94" y="1575011"/>
                <a:ext cx="3537008" cy="668645"/>
              </a:xfrm>
              <a:prstGeom prst="rect">
                <a:avLst/>
              </a:prstGeom>
              <a:blipFill>
                <a:blip r:embed="rId11"/>
                <a:stretch>
                  <a:fillRect t="-3704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3813AB79-12AF-8FF2-6BF0-60ED659ADBFF}"/>
                  </a:ext>
                </a:extLst>
              </p:cNvPr>
              <p:cNvSpPr txBox="1"/>
              <p:nvPr/>
            </p:nvSpPr>
            <p:spPr>
              <a:xfrm>
                <a:off x="7749877" y="2767320"/>
                <a:ext cx="1612171" cy="743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2000" dirty="0"/>
                  <a:t>Student prob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3813AB79-12AF-8FF2-6BF0-60ED659AD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877" y="2767320"/>
                <a:ext cx="1612171" cy="743730"/>
              </a:xfrm>
              <a:prstGeom prst="rect">
                <a:avLst/>
              </a:prstGeom>
              <a:blipFill>
                <a:blip r:embed="rId12"/>
                <a:stretch>
                  <a:fillRect l="-1563" t="-3333" r="-1563" b="-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53EC437E-0322-F6FC-8BAF-E4E7A29B996D}"/>
              </a:ext>
            </a:extLst>
          </p:cNvPr>
          <p:cNvSpPr txBox="1"/>
          <p:nvPr/>
        </p:nvSpPr>
        <p:spPr>
          <a:xfrm>
            <a:off x="7880544" y="3610957"/>
            <a:ext cx="1251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0.225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ED5EC66-59E4-1B2C-26D3-2FAA48EF5051}"/>
              </a:ext>
            </a:extLst>
          </p:cNvPr>
          <p:cNvSpPr txBox="1"/>
          <p:nvPr/>
        </p:nvSpPr>
        <p:spPr>
          <a:xfrm>
            <a:off x="7880544" y="4248177"/>
            <a:ext cx="1251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0.275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C753199-749D-999C-FD08-86B1ADAF0E36}"/>
              </a:ext>
            </a:extLst>
          </p:cNvPr>
          <p:cNvSpPr txBox="1"/>
          <p:nvPr/>
        </p:nvSpPr>
        <p:spPr>
          <a:xfrm>
            <a:off x="7880544" y="4868451"/>
            <a:ext cx="1251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0.500</a:t>
            </a:r>
            <a:endParaRPr lang="zh-TW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112C8025-14AD-1F4D-373F-6DC4E14F6512}"/>
                  </a:ext>
                </a:extLst>
              </p:cNvPr>
              <p:cNvSpPr txBox="1"/>
              <p:nvPr/>
            </p:nvSpPr>
            <p:spPr>
              <a:xfrm>
                <a:off x="4437921" y="5620999"/>
                <a:ext cx="7100072" cy="4896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各</a:t>
                </a:r>
                <a:r>
                  <a:rPr lang="zh-TW" altLang="en-US" sz="1800" dirty="0">
                    <a:solidFill>
                      <a:schemeClr val="tx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類別加總：</a:t>
                </a:r>
                <a14:m>
                  <m:oMath xmlns:m="http://schemas.openxmlformats.org/officeDocument/2006/math">
                    <m:r>
                      <a:rPr lang="zh-TW" alt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m:rPr>
                        <m:sty m:val="p"/>
                      </m:rPr>
                      <a:rPr lang="en-US" altLang="zh-TW" baseline="-25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KL</m:t>
                    </m:r>
                    <m:d>
                      <m:dPr>
                        <m:ctrlP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TW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0.5</m:t>
                    </m:r>
                    <m:r>
                      <a:rPr lang="en-US" altLang="zh-TW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f>
                      <m:fPr>
                        <m:ctrlPr>
                          <a:rPr lang="zh-TW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0.5</m:t>
                        </m:r>
                      </m:num>
                      <m:den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0.225</m:t>
                        </m:r>
                      </m:den>
                    </m:f>
                    <m:r>
                      <a:rPr lang="en-US" altLang="zh-TW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0.275</m:t>
                    </m:r>
                    <m:r>
                      <a:rPr lang="en-US" altLang="zh-TW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f>
                      <m:fPr>
                        <m:ctrlPr>
                          <a:rPr lang="zh-TW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0.275</m:t>
                        </m:r>
                      </m:num>
                      <m:den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0.275</m:t>
                        </m:r>
                      </m:den>
                    </m:f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0.225</m:t>
                    </m:r>
                    <m:r>
                      <a:rPr lang="en-US" altLang="zh-TW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f>
                      <m:fPr>
                        <m:ctrlPr>
                          <a:rPr lang="zh-TW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0.225</m:t>
                        </m:r>
                      </m:num>
                      <m:den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0.5</m:t>
                        </m:r>
                      </m:den>
                    </m:f>
                  </m:oMath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112C8025-14AD-1F4D-373F-6DC4E14F6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921" y="5620999"/>
                <a:ext cx="7100072" cy="489686"/>
              </a:xfrm>
              <a:prstGeom prst="rect">
                <a:avLst/>
              </a:prstGeom>
              <a:blipFill>
                <a:blip r:embed="rId13"/>
                <a:stretch>
                  <a:fillRect l="-714" b="-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863270AE-6F02-C762-A0A2-612148E0AC74}"/>
                  </a:ext>
                </a:extLst>
              </p:cNvPr>
              <p:cNvSpPr txBox="1"/>
              <p:nvPr/>
            </p:nvSpPr>
            <p:spPr>
              <a:xfrm>
                <a:off x="9595345" y="4100233"/>
                <a:ext cx="1416945" cy="616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0.275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</a:rPr>
                        <m:t>log</m:t>
                      </m:r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0.275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0.275</m:t>
                          </m:r>
                        </m:den>
                      </m:f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863270AE-6F02-C762-A0A2-612148E0AC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345" y="4100233"/>
                <a:ext cx="1416945" cy="616515"/>
              </a:xfrm>
              <a:prstGeom prst="rect">
                <a:avLst/>
              </a:prstGeom>
              <a:blipFill>
                <a:blip r:embed="rId14"/>
                <a:stretch>
                  <a:fillRect l="-9821" r="-8036" b="-61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D730B159-C65F-73B1-0F17-F8A23A721153}"/>
                  </a:ext>
                </a:extLst>
              </p:cNvPr>
              <p:cNvSpPr txBox="1"/>
              <p:nvPr/>
            </p:nvSpPr>
            <p:spPr>
              <a:xfrm>
                <a:off x="9595344" y="4708409"/>
                <a:ext cx="1416945" cy="6165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0.225</m:t>
                      </m:r>
                      <m:r>
                        <a:rPr lang="en-US" altLang="zh-TW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 b="0" i="0" smtClean="0">
                          <a:latin typeface="Cambria Math" panose="02040503050406030204" pitchFamily="18" charset="0"/>
                        </a:rPr>
                        <m:t>log</m:t>
                      </m:r>
                      <m:f>
                        <m:fPr>
                          <m:ctrlPr>
                            <a:rPr lang="zh-TW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0.2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TW" i="1">
                              <a:latin typeface="Cambria Math" panose="02040503050406030204" pitchFamily="18" charset="0"/>
                            </a:rPr>
                            <m:t>5</m:t>
                          </m:r>
                        </m:num>
                        <m:den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den>
                      </m:f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D730B159-C65F-73B1-0F17-F8A23A721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95344" y="4708409"/>
                <a:ext cx="1416945" cy="616515"/>
              </a:xfrm>
              <a:prstGeom prst="rect">
                <a:avLst/>
              </a:prstGeom>
              <a:blipFill>
                <a:blip r:embed="rId15"/>
                <a:stretch>
                  <a:fillRect l="-9821" r="-8036" b="-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376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7" grpId="0"/>
      <p:bldP spid="18" grpId="0"/>
      <p:bldP spid="23" grpId="0"/>
      <p:bldP spid="29" grpId="0"/>
      <p:bldP spid="6" grpId="0"/>
      <p:bldP spid="7" grpId="0"/>
      <p:bldP spid="12" grpId="0"/>
      <p:bldP spid="19" grpId="0"/>
      <p:bldP spid="44" grpId="0"/>
      <p:bldP spid="45" grpId="0"/>
      <p:bldP spid="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DA50C0-36FF-5602-0C2E-E1D78C038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Optimizing a student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DD6110E-44F9-9524-B0DF-B43B0E31D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96FD42EF-4E05-7F1D-0CC8-829FA58C38C1}"/>
              </a:ext>
            </a:extLst>
          </p:cNvPr>
          <p:cNvSpPr/>
          <p:nvPr/>
        </p:nvSpPr>
        <p:spPr>
          <a:xfrm>
            <a:off x="1516565" y="3718930"/>
            <a:ext cx="2572215" cy="2081561"/>
          </a:xfrm>
          <a:prstGeom prst="round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</a:rPr>
              <a:t>Teacher model</a:t>
            </a:r>
          </a:p>
          <a:p>
            <a:pPr algn="ctr"/>
            <a:r>
              <a:rPr kumimoji="1" lang="en-US" altLang="zh-TW" sz="2800" dirty="0">
                <a:solidFill>
                  <a:schemeClr val="tx1"/>
                </a:solidFill>
              </a:rPr>
              <a:t>(bigger)</a:t>
            </a:r>
            <a:endParaRPr kumimoji="1"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81AFAA6C-06EF-FF4D-A6E1-41338F53B3D7}"/>
              </a:ext>
            </a:extLst>
          </p:cNvPr>
          <p:cNvSpPr/>
          <p:nvPr/>
        </p:nvSpPr>
        <p:spPr>
          <a:xfrm>
            <a:off x="8144106" y="4056254"/>
            <a:ext cx="2286001" cy="1406911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Student model</a:t>
            </a:r>
          </a:p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(smaller)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pic>
        <p:nvPicPr>
          <p:cNvPr id="8" name="圖片 7" descr="一張含有 哺乳動物, 貓, 家貓, 小型到中型大小的貓 的圖片&#10;&#10;自動產生的描述">
            <a:extLst>
              <a:ext uri="{FF2B5EF4-FFF2-40B4-BE49-F238E27FC236}">
                <a16:creationId xmlns:a16="http://schemas.microsoft.com/office/drawing/2014/main" id="{CA3345DB-F7C4-E02C-92D4-4E07638DA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982" y="6046864"/>
            <a:ext cx="648182" cy="648182"/>
          </a:xfrm>
          <a:prstGeom prst="rect">
            <a:avLst/>
          </a:prstGeom>
        </p:spPr>
      </p:pic>
      <p:cxnSp>
        <p:nvCxnSpPr>
          <p:cNvPr id="10" name="肘形接點 9">
            <a:extLst>
              <a:ext uri="{FF2B5EF4-FFF2-40B4-BE49-F238E27FC236}">
                <a16:creationId xmlns:a16="http://schemas.microsoft.com/office/drawing/2014/main" id="{2580B0A8-DCE3-355C-BE4B-D73C682474E2}"/>
              </a:ext>
            </a:extLst>
          </p:cNvPr>
          <p:cNvCxnSpPr>
            <a:cxnSpLocks/>
            <a:stCxn id="8" idx="1"/>
            <a:endCxn id="6" idx="2"/>
          </p:cNvCxnSpPr>
          <p:nvPr/>
        </p:nvCxnSpPr>
        <p:spPr>
          <a:xfrm rot="10800000">
            <a:off x="2802674" y="5800491"/>
            <a:ext cx="3121309" cy="57046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接點 10">
            <a:extLst>
              <a:ext uri="{FF2B5EF4-FFF2-40B4-BE49-F238E27FC236}">
                <a16:creationId xmlns:a16="http://schemas.microsoft.com/office/drawing/2014/main" id="{91D3818F-CF39-3A98-30AA-85333519E9E6}"/>
              </a:ext>
            </a:extLst>
          </p:cNvPr>
          <p:cNvCxnSpPr>
            <a:cxnSpLocks/>
            <a:stCxn id="8" idx="3"/>
            <a:endCxn id="7" idx="2"/>
          </p:cNvCxnSpPr>
          <p:nvPr/>
        </p:nvCxnSpPr>
        <p:spPr>
          <a:xfrm flipV="1">
            <a:off x="6572164" y="5463165"/>
            <a:ext cx="2714943" cy="90779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761A40A4-E9F2-46A7-AA70-36B6381985ED}"/>
              </a:ext>
            </a:extLst>
          </p:cNvPr>
          <p:cNvSpPr/>
          <p:nvPr/>
        </p:nvSpPr>
        <p:spPr>
          <a:xfrm>
            <a:off x="2360340" y="3069040"/>
            <a:ext cx="884664" cy="4609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aseline="30000" dirty="0">
                <a:solidFill>
                  <a:schemeClr val="tx1"/>
                </a:solidFill>
              </a:rPr>
              <a:t>T</a:t>
            </a:r>
            <a:r>
              <a:rPr kumimoji="1" lang="en-US" altLang="zh-TW" dirty="0">
                <a:solidFill>
                  <a:schemeClr val="tx1"/>
                </a:solidFill>
              </a:rPr>
              <a:t> logits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DD3899E-04DD-57F7-1A4A-86D317EF1A19}"/>
              </a:ext>
            </a:extLst>
          </p:cNvPr>
          <p:cNvSpPr/>
          <p:nvPr/>
        </p:nvSpPr>
        <p:spPr>
          <a:xfrm>
            <a:off x="8844774" y="3067779"/>
            <a:ext cx="884664" cy="4609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aseline="30000" dirty="0">
                <a:solidFill>
                  <a:schemeClr val="tx1"/>
                </a:solidFill>
              </a:rPr>
              <a:t>S </a:t>
            </a:r>
            <a:r>
              <a:rPr kumimoji="1" lang="en-US" altLang="zh-TW" dirty="0">
                <a:solidFill>
                  <a:schemeClr val="tx1"/>
                </a:solidFill>
              </a:rPr>
              <a:t>logits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6" name="肘形接點 25">
            <a:extLst>
              <a:ext uri="{FF2B5EF4-FFF2-40B4-BE49-F238E27FC236}">
                <a16:creationId xmlns:a16="http://schemas.microsoft.com/office/drawing/2014/main" id="{D3C7F7A2-68E2-E9BE-88E9-20A1C10761F5}"/>
              </a:ext>
            </a:extLst>
          </p:cNvPr>
          <p:cNvCxnSpPr>
            <a:cxnSpLocks/>
            <a:stCxn id="48" idx="0"/>
            <a:endCxn id="44" idx="0"/>
          </p:cNvCxnSpPr>
          <p:nvPr/>
        </p:nvCxnSpPr>
        <p:spPr>
          <a:xfrm rot="5400000" flipH="1" flipV="1">
            <a:off x="6044889" y="-851769"/>
            <a:ext cx="12700" cy="6484434"/>
          </a:xfrm>
          <a:prstGeom prst="bentConnector3">
            <a:avLst>
              <a:gd name="adj1" fmla="val 1941181"/>
            </a:avLst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0B87218F-2683-759A-DACA-BC76B4B4489E}"/>
              </a:ext>
            </a:extLst>
          </p:cNvPr>
          <p:cNvCxnSpPr>
            <a:stCxn id="7" idx="0"/>
            <a:endCxn id="17" idx="2"/>
          </p:cNvCxnSpPr>
          <p:nvPr/>
        </p:nvCxnSpPr>
        <p:spPr>
          <a:xfrm flipH="1" flipV="1">
            <a:off x="9287106" y="3528697"/>
            <a:ext cx="1" cy="5275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FF8553C3-572B-EFDE-8CB2-FAD02785EA30}"/>
              </a:ext>
            </a:extLst>
          </p:cNvPr>
          <p:cNvCxnSpPr>
            <a:cxnSpLocks/>
            <a:stCxn id="6" idx="0"/>
            <a:endCxn id="16" idx="2"/>
          </p:cNvCxnSpPr>
          <p:nvPr/>
        </p:nvCxnSpPr>
        <p:spPr>
          <a:xfrm flipH="1" flipV="1">
            <a:off x="2802672" y="3529958"/>
            <a:ext cx="1" cy="1889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5A2B28C4-DAF0-DFFA-DF46-670A870C4D0C}"/>
              </a:ext>
            </a:extLst>
          </p:cNvPr>
          <p:cNvSpPr txBox="1"/>
          <p:nvPr/>
        </p:nvSpPr>
        <p:spPr>
          <a:xfrm>
            <a:off x="5226048" y="1797320"/>
            <a:ext cx="1650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越接近越好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7F16F83E-BB50-BB2B-0D58-B7193DB3C9F7}"/>
              </a:ext>
            </a:extLst>
          </p:cNvPr>
          <p:cNvSpPr txBox="1"/>
          <p:nvPr/>
        </p:nvSpPr>
        <p:spPr>
          <a:xfrm>
            <a:off x="7349771" y="1403758"/>
            <a:ext cx="433670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100" dirty="0"/>
              <a:t>Hinton, Geoffrey, Oriol </a:t>
            </a:r>
            <a:r>
              <a:rPr lang="en" altLang="zh-TW" sz="1100" dirty="0" err="1"/>
              <a:t>Vinyals</a:t>
            </a:r>
            <a:r>
              <a:rPr lang="en" altLang="zh-TW" sz="1100" dirty="0"/>
              <a:t>, and Jeff Dean. "Distilling the knowledge in a neural network." </a:t>
            </a:r>
            <a:r>
              <a:rPr lang="en" altLang="zh-TW" sz="1100" i="1" dirty="0" err="1"/>
              <a:t>arXiv</a:t>
            </a:r>
            <a:r>
              <a:rPr lang="en" altLang="zh-TW" sz="1100" i="1" dirty="0"/>
              <a:t> preprint arXiv:1503.02531</a:t>
            </a:r>
            <a:r>
              <a:rPr lang="en" altLang="zh-TW" sz="1100" dirty="0"/>
              <a:t> (2015).</a:t>
            </a:r>
            <a:endParaRPr lang="zh-TW" altLang="en-US" sz="11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0728110D-4894-485F-9B18-3DF32662AB4A}"/>
              </a:ext>
            </a:extLst>
          </p:cNvPr>
          <p:cNvSpPr txBox="1"/>
          <p:nvPr/>
        </p:nvSpPr>
        <p:spPr>
          <a:xfrm>
            <a:off x="5422882" y="5800491"/>
            <a:ext cx="1650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ea typeface="Microsoft JhengHei" panose="020B0604030504040204" pitchFamily="34" charset="-120"/>
              </a:rPr>
              <a:t>(Input data)</a:t>
            </a:r>
            <a:endParaRPr kumimoji="1" lang="zh-TW" altLang="en-US" sz="1400" dirty="0">
              <a:ea typeface="Microsoft JhengHei" panose="020B0604030504040204" pitchFamily="34" charset="-12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745C369-7CA8-4686-9FA7-D288E08E180C}"/>
              </a:ext>
            </a:extLst>
          </p:cNvPr>
          <p:cNvSpPr/>
          <p:nvPr/>
        </p:nvSpPr>
        <p:spPr>
          <a:xfrm>
            <a:off x="8844774" y="2390448"/>
            <a:ext cx="884664" cy="4609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aseline="30000" dirty="0">
                <a:solidFill>
                  <a:schemeClr val="tx1"/>
                </a:solidFill>
              </a:rPr>
              <a:t>S</a:t>
            </a:r>
            <a:r>
              <a:rPr kumimoji="1" lang="en-US" altLang="zh-TW" dirty="0">
                <a:solidFill>
                  <a:schemeClr val="tx1"/>
                </a:solidFill>
              </a:rPr>
              <a:t> probs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B4A5F28-C7BF-425C-2B36-970CBB2187CD}"/>
              </a:ext>
            </a:extLst>
          </p:cNvPr>
          <p:cNvSpPr/>
          <p:nvPr/>
        </p:nvSpPr>
        <p:spPr>
          <a:xfrm>
            <a:off x="2360340" y="2390448"/>
            <a:ext cx="884664" cy="4609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aseline="30000" dirty="0">
                <a:solidFill>
                  <a:schemeClr val="tx1"/>
                </a:solidFill>
              </a:rPr>
              <a:t>T</a:t>
            </a:r>
            <a:r>
              <a:rPr kumimoji="1" lang="en-US" altLang="zh-TW" dirty="0">
                <a:solidFill>
                  <a:schemeClr val="tx1"/>
                </a:solidFill>
              </a:rPr>
              <a:t> probs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AEFDFCE4-5EED-EE49-1A4C-E32E83123C85}"/>
              </a:ext>
            </a:extLst>
          </p:cNvPr>
          <p:cNvCxnSpPr>
            <a:cxnSpLocks/>
            <a:stCxn id="16" idx="0"/>
            <a:endCxn id="48" idx="2"/>
          </p:cNvCxnSpPr>
          <p:nvPr/>
        </p:nvCxnSpPr>
        <p:spPr>
          <a:xfrm flipV="1">
            <a:off x="2802672" y="2851366"/>
            <a:ext cx="0" cy="21767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CE0F301E-50BD-FEF6-7819-ED504D45569F}"/>
              </a:ext>
            </a:extLst>
          </p:cNvPr>
          <p:cNvCxnSpPr>
            <a:cxnSpLocks/>
            <a:stCxn id="17" idx="0"/>
            <a:endCxn id="44" idx="2"/>
          </p:cNvCxnSpPr>
          <p:nvPr/>
        </p:nvCxnSpPr>
        <p:spPr>
          <a:xfrm flipV="1">
            <a:off x="9287106" y="2851366"/>
            <a:ext cx="0" cy="2164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413E5963-25F9-703A-F7F1-DD9865163D98}"/>
              </a:ext>
            </a:extLst>
          </p:cNvPr>
          <p:cNvSpPr txBox="1"/>
          <p:nvPr/>
        </p:nvSpPr>
        <p:spPr>
          <a:xfrm>
            <a:off x="9215342" y="2790407"/>
            <a:ext cx="1650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取</a:t>
            </a: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softmax</a:t>
            </a:r>
            <a:endParaRPr kumimoji="1"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5EF758F4-4724-6219-64E7-46F5AAB68C4D}"/>
              </a:ext>
            </a:extLst>
          </p:cNvPr>
          <p:cNvSpPr txBox="1"/>
          <p:nvPr/>
        </p:nvSpPr>
        <p:spPr>
          <a:xfrm>
            <a:off x="2640979" y="2790407"/>
            <a:ext cx="1650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取</a:t>
            </a:r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600" dirty="0" err="1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softmax</a:t>
            </a:r>
            <a:endParaRPr kumimoji="1" lang="en-US" altLang="zh-TW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7CB0388-5ABB-E03D-A24E-4E95F98CEF92}"/>
              </a:ext>
            </a:extLst>
          </p:cNvPr>
          <p:cNvSpPr/>
          <p:nvPr/>
        </p:nvSpPr>
        <p:spPr>
          <a:xfrm>
            <a:off x="5790633" y="2396797"/>
            <a:ext cx="884664" cy="4609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label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C23A12B2-F99D-B989-A317-1C5DAAF21DD2}"/>
              </a:ext>
            </a:extLst>
          </p:cNvPr>
          <p:cNvCxnSpPr>
            <a:stCxn id="3" idx="3"/>
            <a:endCxn id="44" idx="1"/>
          </p:cNvCxnSpPr>
          <p:nvPr/>
        </p:nvCxnSpPr>
        <p:spPr>
          <a:xfrm flipV="1">
            <a:off x="6675297" y="2620907"/>
            <a:ext cx="2169477" cy="6349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6D97907B-A71A-648A-69F8-57186F5CC703}"/>
                  </a:ext>
                </a:extLst>
              </p:cNvPr>
              <p:cNvSpPr txBox="1"/>
              <p:nvPr/>
            </p:nvSpPr>
            <p:spPr>
              <a:xfrm>
                <a:off x="5712579" y="2851366"/>
                <a:ext cx="1040771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/>
                  <a:t>= cat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6D97907B-A71A-648A-69F8-57186F5CC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2579" y="2851366"/>
                <a:ext cx="1040771" cy="391646"/>
              </a:xfrm>
              <a:prstGeom prst="rect">
                <a:avLst/>
              </a:prstGeom>
              <a:blipFill>
                <a:blip r:embed="rId3"/>
                <a:stretch>
                  <a:fillRect t="-6250" b="-187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字方塊 21">
            <a:extLst>
              <a:ext uri="{FF2B5EF4-FFF2-40B4-BE49-F238E27FC236}">
                <a16:creationId xmlns:a16="http://schemas.microsoft.com/office/drawing/2014/main" id="{3543D9FA-3564-4DB4-14A6-D18BD0F5A99A}"/>
              </a:ext>
            </a:extLst>
          </p:cNvPr>
          <p:cNvSpPr txBox="1"/>
          <p:nvPr/>
        </p:nvSpPr>
        <p:spPr>
          <a:xfrm>
            <a:off x="7032701" y="2653040"/>
            <a:ext cx="1650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越接近越好</a:t>
            </a:r>
          </a:p>
        </p:txBody>
      </p:sp>
    </p:spTree>
    <p:extLst>
      <p:ext uri="{BB962C8B-B14F-4D97-AF65-F5344CB8AC3E}">
        <p14:creationId xmlns:p14="http://schemas.microsoft.com/office/powerpoint/2010/main" val="220315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859B20-FCAF-6C33-0464-715B8B922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KD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目標函數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988618-90A5-1215-F2C7-488EE959B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E6A9185F-B9D9-A655-4713-CB239472612A}"/>
                  </a:ext>
                </a:extLst>
              </p:cNvPr>
              <p:cNvSpPr txBox="1"/>
              <p:nvPr/>
            </p:nvSpPr>
            <p:spPr>
              <a:xfrm>
                <a:off x="1915378" y="2835664"/>
                <a:ext cx="8779515" cy="1186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 altLang="zh-TW" sz="2800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zh-TW" alt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altLang="zh-TW" sz="28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  <m:r>
                                <a:rPr lang="en-US" altLang="zh-TW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log</m:t>
                          </m:r>
                          <m:acc>
                            <m:accPr>
                              <m:chr m:val="̂"/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  <m:d>
                            <m:dPr>
                              <m:ctrlP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+(1−</m:t>
                      </m:r>
                      <m:r>
                        <a:rPr lang="el-GR" altLang="zh-TW" sz="28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sty m:val="p"/>
                        </m:rPr>
                        <a:rPr lang="en-US" altLang="zh-TW" sz="2800">
                          <a:latin typeface="Cambria Math" panose="02040503050406030204" pitchFamily="18" charset="0"/>
                        </a:rPr>
                        <m:t>KL</m:t>
                      </m:r>
                      <m:d>
                        <m:dPr>
                          <m:ctrlPr>
                            <a:rPr lang="en-US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||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zh-TW" sz="28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E6A9185F-B9D9-A655-4713-CB2394726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378" y="2835664"/>
                <a:ext cx="8779515" cy="1186672"/>
              </a:xfrm>
              <a:prstGeom prst="rect">
                <a:avLst/>
              </a:prstGeom>
              <a:blipFill>
                <a:blip r:embed="rId2"/>
                <a:stretch>
                  <a:fillRect t="-125532" b="-17127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A11B9D04-59B2-C9BF-2E43-94C6AC9E7B76}"/>
              </a:ext>
            </a:extLst>
          </p:cNvPr>
          <p:cNvSpPr/>
          <p:nvPr/>
        </p:nvSpPr>
        <p:spPr>
          <a:xfrm>
            <a:off x="8626670" y="3672073"/>
            <a:ext cx="884664" cy="4609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aseline="30000" dirty="0">
                <a:solidFill>
                  <a:schemeClr val="tx1"/>
                </a:solidFill>
              </a:rPr>
              <a:t>T</a:t>
            </a:r>
            <a:r>
              <a:rPr kumimoji="1" lang="en-US" altLang="zh-TW" dirty="0">
                <a:solidFill>
                  <a:schemeClr val="tx1"/>
                </a:solidFill>
              </a:rPr>
              <a:t> probs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D624B07-41AF-E6F1-3E17-2F52AB749B77}"/>
              </a:ext>
            </a:extLst>
          </p:cNvPr>
          <p:cNvSpPr/>
          <p:nvPr/>
        </p:nvSpPr>
        <p:spPr>
          <a:xfrm>
            <a:off x="9615740" y="3672073"/>
            <a:ext cx="884664" cy="4609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aseline="30000" dirty="0">
                <a:solidFill>
                  <a:schemeClr val="tx1"/>
                </a:solidFill>
              </a:rPr>
              <a:t>S</a:t>
            </a:r>
            <a:r>
              <a:rPr kumimoji="1" lang="en-US" altLang="zh-TW" dirty="0">
                <a:solidFill>
                  <a:schemeClr val="tx1"/>
                </a:solidFill>
              </a:rPr>
              <a:t> probs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E7BC89-B890-0338-3BDF-4C58925F59BF}"/>
              </a:ext>
            </a:extLst>
          </p:cNvPr>
          <p:cNvSpPr/>
          <p:nvPr/>
        </p:nvSpPr>
        <p:spPr>
          <a:xfrm>
            <a:off x="5653668" y="2491665"/>
            <a:ext cx="884664" cy="4609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aseline="30000" dirty="0">
                <a:solidFill>
                  <a:schemeClr val="tx1"/>
                </a:solidFill>
              </a:rPr>
              <a:t>S</a:t>
            </a:r>
            <a:r>
              <a:rPr kumimoji="1" lang="en-US" altLang="zh-TW" dirty="0">
                <a:solidFill>
                  <a:schemeClr val="tx1"/>
                </a:solidFill>
              </a:rPr>
              <a:t> probs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6E820C5-281D-1DEE-5995-BC6FD09A221D}"/>
              </a:ext>
            </a:extLst>
          </p:cNvPr>
          <p:cNvSpPr/>
          <p:nvPr/>
        </p:nvSpPr>
        <p:spPr>
          <a:xfrm>
            <a:off x="4314518" y="2494550"/>
            <a:ext cx="884664" cy="46091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label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054F157D-A259-4D4E-45B2-FA2496F3EA50}"/>
                  </a:ext>
                </a:extLst>
              </p:cNvPr>
              <p:cNvSpPr txBox="1"/>
              <p:nvPr/>
            </p:nvSpPr>
            <p:spPr>
              <a:xfrm>
                <a:off x="3558863" y="5826169"/>
                <a:ext cx="510693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altLang="zh-TW" sz="200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是一個超參數 </a:t>
                </a:r>
                <a:r>
                  <a:rPr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(</a:t>
                </a:r>
                <a:r>
                  <a:rPr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調整兩種</a:t>
                </a:r>
                <a:r>
                  <a:rPr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losses </a:t>
                </a:r>
                <a:r>
                  <a:rPr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的比例</a:t>
                </a:r>
                <a:r>
                  <a:rPr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)</a:t>
                </a:r>
                <a:endParaRPr lang="zh-TW" altLang="en-US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054F157D-A259-4D4E-45B2-FA2496F3E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863" y="5826169"/>
                <a:ext cx="5106930" cy="400110"/>
              </a:xfrm>
              <a:prstGeom prst="rect">
                <a:avLst/>
              </a:prstGeom>
              <a:blipFill>
                <a:blip r:embed="rId3"/>
                <a:stretch>
                  <a:fillRect t="-6061" b="-242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>
            <a:extLst>
              <a:ext uri="{FF2B5EF4-FFF2-40B4-BE49-F238E27FC236}">
                <a16:creationId xmlns:a16="http://schemas.microsoft.com/office/drawing/2014/main" id="{9D2129A7-047C-E88E-994A-221E996CB4BC}"/>
              </a:ext>
            </a:extLst>
          </p:cNvPr>
          <p:cNvSpPr txBox="1"/>
          <p:nvPr/>
        </p:nvSpPr>
        <p:spPr>
          <a:xfrm>
            <a:off x="4165180" y="1971167"/>
            <a:ext cx="2474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Hard Targets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0CFF7CF-96A9-D959-ADDF-5912DBCFFCDC}"/>
              </a:ext>
            </a:extLst>
          </p:cNvPr>
          <p:cNvSpPr txBox="1"/>
          <p:nvPr/>
        </p:nvSpPr>
        <p:spPr>
          <a:xfrm>
            <a:off x="8399929" y="4244875"/>
            <a:ext cx="2348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Soft Targets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59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7FDEE7-3A83-5D05-1711-EC6C8B607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Problems of Knowledge Distillation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72D5578-B6C7-C3B8-F2C0-1EF97C87A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7E33D45-4D9C-BC95-D9AA-B55FED935954}"/>
              </a:ext>
            </a:extLst>
          </p:cNvPr>
          <p:cNvSpPr txBox="1"/>
          <p:nvPr/>
        </p:nvSpPr>
        <p:spPr>
          <a:xfrm>
            <a:off x="653143" y="1586847"/>
            <a:ext cx="10918370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ea typeface="Microsoft JhengHei" panose="020B0604030504040204" pitchFamily="34" charset="-120"/>
              </a:rPr>
              <a:t>We always need a pre-initialized student model.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ea typeface="Microsoft JhengHei" panose="020B0604030504040204" pitchFamily="34" charset="-120"/>
              </a:rPr>
              <a:t>Training with unsupervised data is time-consuming.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648EC39-40B5-FE1E-B1B0-7B50414E349A}"/>
              </a:ext>
            </a:extLst>
          </p:cNvPr>
          <p:cNvSpPr txBox="1"/>
          <p:nvPr/>
        </p:nvSpPr>
        <p:spPr>
          <a:xfrm>
            <a:off x="3139440" y="6415560"/>
            <a:ext cx="5913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sz="1600" dirty="0"/>
              <a:t>ACL 2022 video: https://</a:t>
            </a:r>
            <a:r>
              <a:rPr kumimoji="1" lang="en" altLang="zh-TW" sz="1600" dirty="0" err="1"/>
              <a:t>youtu.be</a:t>
            </a:r>
            <a:r>
              <a:rPr kumimoji="1" lang="en" altLang="zh-TW" sz="1600" dirty="0"/>
              <a:t>/G07ft-IiL6o?si=gaWkVb-JKAHlZ9pB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71348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9EECFC26-4148-8D8A-5F0C-8ECCDC2EB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81746"/>
            <a:ext cx="3200400" cy="694508"/>
          </a:xfrm>
        </p:spPr>
        <p:txBody>
          <a:bodyPr anchor="ctr">
            <a:normAutofit/>
          </a:bodyPr>
          <a:lstStyle/>
          <a:p>
            <a:r>
              <a:rPr lang="en-US" altLang="zh-TW" sz="4000" b="1" dirty="0"/>
              <a:t>Pruning</a:t>
            </a:r>
            <a:endParaRPr lang="zh-TW" altLang="en-US" sz="4000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A9FDF8-20E1-BCE8-A917-F74D38FE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9957" y="6459784"/>
            <a:ext cx="131202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26" name="Picture 2" descr="before and after pruning">
            <a:extLst>
              <a:ext uri="{FF2B5EF4-FFF2-40B4-BE49-F238E27FC236}">
                <a16:creationId xmlns:a16="http://schemas.microsoft.com/office/drawing/2014/main" id="{193B083E-4229-D145-F675-BEA084C7B4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770" y="1838597"/>
            <a:ext cx="68072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629CF68-09D9-DA97-7442-C286A950701F}"/>
              </a:ext>
            </a:extLst>
          </p:cNvPr>
          <p:cNvSpPr txBox="1"/>
          <p:nvPr/>
        </p:nvSpPr>
        <p:spPr>
          <a:xfrm>
            <a:off x="5355772" y="6057572"/>
            <a:ext cx="5782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600" dirty="0"/>
              <a:t>Figure source: https://</a:t>
            </a:r>
            <a:r>
              <a:rPr kumimoji="1" lang="en" altLang="zh-TW" sz="1600" dirty="0" err="1"/>
              <a:t>www.uky.edu</a:t>
            </a:r>
            <a:r>
              <a:rPr kumimoji="1" lang="en" altLang="zh-TW" sz="1600" dirty="0"/>
              <a:t>/Ag/Horticulture/</a:t>
            </a:r>
            <a:r>
              <a:rPr kumimoji="1" lang="en" altLang="zh-TW" sz="1600" dirty="0" err="1"/>
              <a:t>QRLabels</a:t>
            </a:r>
            <a:r>
              <a:rPr kumimoji="1" lang="en" altLang="zh-TW" sz="1600" dirty="0"/>
              <a:t>/</a:t>
            </a:r>
            <a:r>
              <a:rPr kumimoji="1" lang="en" altLang="zh-TW" sz="1600" dirty="0" err="1"/>
              <a:t>Pruning.html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79962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32295A-B498-44D0-9BCC-141FA2864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Overview of Pruning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1AAE869-1CB5-D981-7866-BE336A644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253" name="群組 252">
            <a:extLst>
              <a:ext uri="{FF2B5EF4-FFF2-40B4-BE49-F238E27FC236}">
                <a16:creationId xmlns:a16="http://schemas.microsoft.com/office/drawing/2014/main" id="{55836D1F-6A69-38AB-6A73-10F2731EB970}"/>
              </a:ext>
            </a:extLst>
          </p:cNvPr>
          <p:cNvGrpSpPr/>
          <p:nvPr/>
        </p:nvGrpSpPr>
        <p:grpSpPr>
          <a:xfrm>
            <a:off x="703219" y="1888929"/>
            <a:ext cx="2922518" cy="4263122"/>
            <a:chOff x="1196046" y="1888726"/>
            <a:chExt cx="2922518" cy="4263122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E8FA4214-F598-0C29-D373-134248BB7971}"/>
                </a:ext>
              </a:extLst>
            </p:cNvPr>
            <p:cNvSpPr/>
            <p:nvPr/>
          </p:nvSpPr>
          <p:spPr>
            <a:xfrm>
              <a:off x="1600995" y="5004737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68C80254-9AD0-9CD3-C4C2-D28D81007DF6}"/>
                </a:ext>
              </a:extLst>
            </p:cNvPr>
            <p:cNvSpPr/>
            <p:nvPr/>
          </p:nvSpPr>
          <p:spPr>
            <a:xfrm>
              <a:off x="2397829" y="5004737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5BF0DE05-0013-94E8-39EE-62C4266202FB}"/>
                </a:ext>
              </a:extLst>
            </p:cNvPr>
            <p:cNvSpPr/>
            <p:nvPr/>
          </p:nvSpPr>
          <p:spPr>
            <a:xfrm>
              <a:off x="3194663" y="5004737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86C3973B-7A24-B0D5-0F00-CE5AA44ADAF4}"/>
                </a:ext>
              </a:extLst>
            </p:cNvPr>
            <p:cNvSpPr/>
            <p:nvPr/>
          </p:nvSpPr>
          <p:spPr>
            <a:xfrm>
              <a:off x="1196046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4E0D9FE4-AFA2-311A-5CE1-3A975E73E865}"/>
                </a:ext>
              </a:extLst>
            </p:cNvPr>
            <p:cNvSpPr/>
            <p:nvPr/>
          </p:nvSpPr>
          <p:spPr>
            <a:xfrm>
              <a:off x="1992880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66DF8252-8005-6270-17C7-EF71AACB8D57}"/>
                </a:ext>
              </a:extLst>
            </p:cNvPr>
            <p:cNvSpPr/>
            <p:nvPr/>
          </p:nvSpPr>
          <p:spPr>
            <a:xfrm>
              <a:off x="2789714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EAAFD15A-24A6-F48C-B827-BC402C3E46FE}"/>
                </a:ext>
              </a:extLst>
            </p:cNvPr>
            <p:cNvSpPr/>
            <p:nvPr/>
          </p:nvSpPr>
          <p:spPr>
            <a:xfrm>
              <a:off x="3586548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0137A534-6C2D-3503-8678-CDEADDA1DF9F}"/>
                </a:ext>
              </a:extLst>
            </p:cNvPr>
            <p:cNvSpPr/>
            <p:nvPr/>
          </p:nvSpPr>
          <p:spPr>
            <a:xfrm>
              <a:off x="1600995" y="2686323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606FEB2E-6FA5-7576-C92D-2016060DC729}"/>
                </a:ext>
              </a:extLst>
            </p:cNvPr>
            <p:cNvSpPr/>
            <p:nvPr/>
          </p:nvSpPr>
          <p:spPr>
            <a:xfrm>
              <a:off x="2397829" y="2686323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DCF5EF34-B710-FEE1-5A77-DD17D6A324CC}"/>
                </a:ext>
              </a:extLst>
            </p:cNvPr>
            <p:cNvSpPr/>
            <p:nvPr/>
          </p:nvSpPr>
          <p:spPr>
            <a:xfrm>
              <a:off x="3194663" y="2686323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BE9F8005-303F-42E4-8A9E-E317C3530826}"/>
                </a:ext>
              </a:extLst>
            </p:cNvPr>
            <p:cNvCxnSpPr>
              <a:cxnSpLocks/>
              <a:stCxn id="6" idx="0"/>
              <a:endCxn id="12" idx="4"/>
            </p:cNvCxnSpPr>
            <p:nvPr/>
          </p:nvCxnSpPr>
          <p:spPr>
            <a:xfrm flipV="1">
              <a:off x="1867003" y="4389642"/>
              <a:ext cx="391885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89C38767-DAD1-03E8-C669-66D91CFA3D45}"/>
                </a:ext>
              </a:extLst>
            </p:cNvPr>
            <p:cNvCxnSpPr>
              <a:cxnSpLocks/>
              <a:stCxn id="7" idx="0"/>
              <a:endCxn id="13" idx="4"/>
            </p:cNvCxnSpPr>
            <p:nvPr/>
          </p:nvCxnSpPr>
          <p:spPr>
            <a:xfrm flipV="1">
              <a:off x="2663837" y="4389642"/>
              <a:ext cx="391885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47841BD0-A660-3674-3DB8-D355DED48312}"/>
                </a:ext>
              </a:extLst>
            </p:cNvPr>
            <p:cNvCxnSpPr>
              <a:cxnSpLocks/>
              <a:stCxn id="9" idx="0"/>
              <a:endCxn id="14" idx="4"/>
            </p:cNvCxnSpPr>
            <p:nvPr/>
          </p:nvCxnSpPr>
          <p:spPr>
            <a:xfrm flipV="1">
              <a:off x="3460671" y="4389642"/>
              <a:ext cx="391885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F12D9F64-1D91-3669-C4F2-6DEBB0C30CD6}"/>
                </a:ext>
              </a:extLst>
            </p:cNvPr>
            <p:cNvCxnSpPr>
              <a:cxnSpLocks/>
              <a:stCxn id="9" idx="0"/>
              <a:endCxn id="13" idx="4"/>
            </p:cNvCxnSpPr>
            <p:nvPr/>
          </p:nvCxnSpPr>
          <p:spPr>
            <a:xfrm flipH="1" flipV="1">
              <a:off x="3055722" y="4389642"/>
              <a:ext cx="40494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D3B1C19B-111A-202F-3A1B-BBE7B54100E9}"/>
                </a:ext>
              </a:extLst>
            </p:cNvPr>
            <p:cNvCxnSpPr>
              <a:cxnSpLocks/>
              <a:stCxn id="7" idx="0"/>
              <a:endCxn id="12" idx="4"/>
            </p:cNvCxnSpPr>
            <p:nvPr/>
          </p:nvCxnSpPr>
          <p:spPr>
            <a:xfrm flipH="1" flipV="1">
              <a:off x="2258888" y="4389642"/>
              <a:ext cx="40494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2A169D58-2802-68B8-3A24-3FBA8600EF0E}"/>
                </a:ext>
              </a:extLst>
            </p:cNvPr>
            <p:cNvCxnSpPr>
              <a:cxnSpLocks/>
              <a:stCxn id="6" idx="0"/>
              <a:endCxn id="11" idx="4"/>
            </p:cNvCxnSpPr>
            <p:nvPr/>
          </p:nvCxnSpPr>
          <p:spPr>
            <a:xfrm flipH="1" flipV="1">
              <a:off x="1462054" y="4389642"/>
              <a:ext cx="40494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93B9A3D1-D46A-1581-57BF-B50A875C65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7003" y="5536753"/>
              <a:ext cx="0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id="{CE996905-2A7B-4437-8A00-73E7D2251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3837" y="5536753"/>
              <a:ext cx="0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52">
              <a:extLst>
                <a:ext uri="{FF2B5EF4-FFF2-40B4-BE49-F238E27FC236}">
                  <a16:creationId xmlns:a16="http://schemas.microsoft.com/office/drawing/2014/main" id="{69268558-01A5-17A5-219C-F0559A6D46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0671" y="5536753"/>
              <a:ext cx="0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接點 54">
              <a:extLst>
                <a:ext uri="{FF2B5EF4-FFF2-40B4-BE49-F238E27FC236}">
                  <a16:creationId xmlns:a16="http://schemas.microsoft.com/office/drawing/2014/main" id="{DD35C0D4-0D00-A017-2AC4-ACD5F630FDA4}"/>
                </a:ext>
              </a:extLst>
            </p:cNvPr>
            <p:cNvCxnSpPr>
              <a:cxnSpLocks/>
              <a:stCxn id="12" idx="0"/>
              <a:endCxn id="15" idx="4"/>
            </p:cNvCxnSpPr>
            <p:nvPr/>
          </p:nvCxnSpPr>
          <p:spPr>
            <a:xfrm flipH="1" flipV="1">
              <a:off x="1867003" y="3218339"/>
              <a:ext cx="391885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接點 57">
              <a:extLst>
                <a:ext uri="{FF2B5EF4-FFF2-40B4-BE49-F238E27FC236}">
                  <a16:creationId xmlns:a16="http://schemas.microsoft.com/office/drawing/2014/main" id="{2003EEE5-099B-08E9-EEB4-A07B309BE619}"/>
                </a:ext>
              </a:extLst>
            </p:cNvPr>
            <p:cNvCxnSpPr>
              <a:cxnSpLocks/>
              <a:stCxn id="12" idx="0"/>
              <a:endCxn id="16" idx="4"/>
            </p:cNvCxnSpPr>
            <p:nvPr/>
          </p:nvCxnSpPr>
          <p:spPr>
            <a:xfrm flipV="1">
              <a:off x="2258888" y="3218339"/>
              <a:ext cx="40494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0AE4D091-717C-8FCB-26CA-B70B35083F2A}"/>
                </a:ext>
              </a:extLst>
            </p:cNvPr>
            <p:cNvCxnSpPr>
              <a:cxnSpLocks/>
              <a:stCxn id="12" idx="0"/>
              <a:endCxn id="17" idx="4"/>
            </p:cNvCxnSpPr>
            <p:nvPr/>
          </p:nvCxnSpPr>
          <p:spPr>
            <a:xfrm flipV="1">
              <a:off x="2258888" y="3218339"/>
              <a:ext cx="1201783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接點 63">
              <a:extLst>
                <a:ext uri="{FF2B5EF4-FFF2-40B4-BE49-F238E27FC236}">
                  <a16:creationId xmlns:a16="http://schemas.microsoft.com/office/drawing/2014/main" id="{CEA5D3EC-DE96-3B3B-DED7-D80034743975}"/>
                </a:ext>
              </a:extLst>
            </p:cNvPr>
            <p:cNvCxnSpPr>
              <a:cxnSpLocks/>
              <a:stCxn id="14" idx="0"/>
              <a:endCxn id="17" idx="4"/>
            </p:cNvCxnSpPr>
            <p:nvPr/>
          </p:nvCxnSpPr>
          <p:spPr>
            <a:xfrm flipH="1" flipV="1">
              <a:off x="3460671" y="3218339"/>
              <a:ext cx="391885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576D1B5D-8427-3466-6F2D-E573D43C0029}"/>
                </a:ext>
              </a:extLst>
            </p:cNvPr>
            <p:cNvCxnSpPr>
              <a:cxnSpLocks/>
              <a:stCxn id="13" idx="0"/>
              <a:endCxn id="16" idx="4"/>
            </p:cNvCxnSpPr>
            <p:nvPr/>
          </p:nvCxnSpPr>
          <p:spPr>
            <a:xfrm flipH="1" flipV="1">
              <a:off x="2663837" y="3218339"/>
              <a:ext cx="391885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接點 69">
              <a:extLst>
                <a:ext uri="{FF2B5EF4-FFF2-40B4-BE49-F238E27FC236}">
                  <a16:creationId xmlns:a16="http://schemas.microsoft.com/office/drawing/2014/main" id="{EECDBADD-BA6F-273C-3D11-B552ECCC61AC}"/>
                </a:ext>
              </a:extLst>
            </p:cNvPr>
            <p:cNvCxnSpPr>
              <a:cxnSpLocks/>
              <a:stCxn id="14" idx="0"/>
              <a:endCxn id="16" idx="4"/>
            </p:cNvCxnSpPr>
            <p:nvPr/>
          </p:nvCxnSpPr>
          <p:spPr>
            <a:xfrm flipH="1" flipV="1">
              <a:off x="2663837" y="3218339"/>
              <a:ext cx="118871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接點 72">
              <a:extLst>
                <a:ext uri="{FF2B5EF4-FFF2-40B4-BE49-F238E27FC236}">
                  <a16:creationId xmlns:a16="http://schemas.microsoft.com/office/drawing/2014/main" id="{C5C66F3A-02C6-AA0B-9F47-E14CBDFB4641}"/>
                </a:ext>
              </a:extLst>
            </p:cNvPr>
            <p:cNvCxnSpPr>
              <a:cxnSpLocks/>
              <a:stCxn id="11" idx="0"/>
              <a:endCxn id="16" idx="4"/>
            </p:cNvCxnSpPr>
            <p:nvPr/>
          </p:nvCxnSpPr>
          <p:spPr>
            <a:xfrm flipV="1">
              <a:off x="1462054" y="3218339"/>
              <a:ext cx="1201783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線接點 75">
              <a:extLst>
                <a:ext uri="{FF2B5EF4-FFF2-40B4-BE49-F238E27FC236}">
                  <a16:creationId xmlns:a16="http://schemas.microsoft.com/office/drawing/2014/main" id="{A9B55BA2-EE91-AB21-2AFD-3849C2AEE9F7}"/>
                </a:ext>
              </a:extLst>
            </p:cNvPr>
            <p:cNvCxnSpPr>
              <a:cxnSpLocks/>
              <a:stCxn id="11" idx="0"/>
              <a:endCxn id="15" idx="4"/>
            </p:cNvCxnSpPr>
            <p:nvPr/>
          </p:nvCxnSpPr>
          <p:spPr>
            <a:xfrm flipV="1">
              <a:off x="1462054" y="3218339"/>
              <a:ext cx="40494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接點 81">
              <a:extLst>
                <a:ext uri="{FF2B5EF4-FFF2-40B4-BE49-F238E27FC236}">
                  <a16:creationId xmlns:a16="http://schemas.microsoft.com/office/drawing/2014/main" id="{443D6D3C-65C1-DD96-D070-BF955B8F28CD}"/>
                </a:ext>
              </a:extLst>
            </p:cNvPr>
            <p:cNvCxnSpPr>
              <a:cxnSpLocks/>
              <a:stCxn id="6" idx="0"/>
              <a:endCxn id="13" idx="4"/>
            </p:cNvCxnSpPr>
            <p:nvPr/>
          </p:nvCxnSpPr>
          <p:spPr>
            <a:xfrm flipV="1">
              <a:off x="1867003" y="4389642"/>
              <a:ext cx="118871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線接點 84">
              <a:extLst>
                <a:ext uri="{FF2B5EF4-FFF2-40B4-BE49-F238E27FC236}">
                  <a16:creationId xmlns:a16="http://schemas.microsoft.com/office/drawing/2014/main" id="{7911172E-941C-AF53-D52B-18F7A6B0FF16}"/>
                </a:ext>
              </a:extLst>
            </p:cNvPr>
            <p:cNvCxnSpPr>
              <a:cxnSpLocks/>
              <a:stCxn id="7" idx="0"/>
              <a:endCxn id="14" idx="4"/>
            </p:cNvCxnSpPr>
            <p:nvPr/>
          </p:nvCxnSpPr>
          <p:spPr>
            <a:xfrm flipV="1">
              <a:off x="2663837" y="4389642"/>
              <a:ext cx="118871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接點 90">
              <a:extLst>
                <a:ext uri="{FF2B5EF4-FFF2-40B4-BE49-F238E27FC236}">
                  <a16:creationId xmlns:a16="http://schemas.microsoft.com/office/drawing/2014/main" id="{B9EC74DE-BD86-93E3-0376-37D2828D5110}"/>
                </a:ext>
              </a:extLst>
            </p:cNvPr>
            <p:cNvCxnSpPr>
              <a:cxnSpLocks/>
              <a:stCxn id="9" idx="0"/>
              <a:endCxn id="12" idx="4"/>
            </p:cNvCxnSpPr>
            <p:nvPr/>
          </p:nvCxnSpPr>
          <p:spPr>
            <a:xfrm flipH="1" flipV="1">
              <a:off x="2258888" y="4389642"/>
              <a:ext cx="1201783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線接點 94">
              <a:extLst>
                <a:ext uri="{FF2B5EF4-FFF2-40B4-BE49-F238E27FC236}">
                  <a16:creationId xmlns:a16="http://schemas.microsoft.com/office/drawing/2014/main" id="{3AEF1FC9-395B-B617-22BC-CF569ADA575F}"/>
                </a:ext>
              </a:extLst>
            </p:cNvPr>
            <p:cNvCxnSpPr>
              <a:cxnSpLocks/>
              <a:stCxn id="9" idx="0"/>
              <a:endCxn id="11" idx="4"/>
            </p:cNvCxnSpPr>
            <p:nvPr/>
          </p:nvCxnSpPr>
          <p:spPr>
            <a:xfrm flipH="1" flipV="1">
              <a:off x="1462054" y="4389642"/>
              <a:ext cx="1998617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線接點 98">
              <a:extLst>
                <a:ext uri="{FF2B5EF4-FFF2-40B4-BE49-F238E27FC236}">
                  <a16:creationId xmlns:a16="http://schemas.microsoft.com/office/drawing/2014/main" id="{490F9251-5117-9409-F29C-B99006038EAD}"/>
                </a:ext>
              </a:extLst>
            </p:cNvPr>
            <p:cNvCxnSpPr>
              <a:cxnSpLocks/>
              <a:stCxn id="7" idx="0"/>
              <a:endCxn id="11" idx="4"/>
            </p:cNvCxnSpPr>
            <p:nvPr/>
          </p:nvCxnSpPr>
          <p:spPr>
            <a:xfrm flipH="1" flipV="1">
              <a:off x="1462054" y="4389642"/>
              <a:ext cx="1201783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線接點 102">
              <a:extLst>
                <a:ext uri="{FF2B5EF4-FFF2-40B4-BE49-F238E27FC236}">
                  <a16:creationId xmlns:a16="http://schemas.microsoft.com/office/drawing/2014/main" id="{E8EE45D2-D307-D155-0EB0-9E14D6B9EED9}"/>
                </a:ext>
              </a:extLst>
            </p:cNvPr>
            <p:cNvCxnSpPr>
              <a:cxnSpLocks/>
              <a:stCxn id="6" idx="0"/>
              <a:endCxn id="14" idx="4"/>
            </p:cNvCxnSpPr>
            <p:nvPr/>
          </p:nvCxnSpPr>
          <p:spPr>
            <a:xfrm flipV="1">
              <a:off x="1867003" y="4389642"/>
              <a:ext cx="1985553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線接點 117">
              <a:extLst>
                <a:ext uri="{FF2B5EF4-FFF2-40B4-BE49-F238E27FC236}">
                  <a16:creationId xmlns:a16="http://schemas.microsoft.com/office/drawing/2014/main" id="{F4FFCF52-1372-9DAA-2244-AC2A779A0A70}"/>
                </a:ext>
              </a:extLst>
            </p:cNvPr>
            <p:cNvCxnSpPr>
              <a:cxnSpLocks/>
              <a:stCxn id="13" idx="0"/>
              <a:endCxn id="17" idx="4"/>
            </p:cNvCxnSpPr>
            <p:nvPr/>
          </p:nvCxnSpPr>
          <p:spPr>
            <a:xfrm flipV="1">
              <a:off x="3055722" y="3218339"/>
              <a:ext cx="40494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線接點 120">
              <a:extLst>
                <a:ext uri="{FF2B5EF4-FFF2-40B4-BE49-F238E27FC236}">
                  <a16:creationId xmlns:a16="http://schemas.microsoft.com/office/drawing/2014/main" id="{B907B092-371F-A924-52EB-76649781C55E}"/>
                </a:ext>
              </a:extLst>
            </p:cNvPr>
            <p:cNvCxnSpPr>
              <a:cxnSpLocks/>
              <a:stCxn id="14" idx="0"/>
              <a:endCxn id="15" idx="4"/>
            </p:cNvCxnSpPr>
            <p:nvPr/>
          </p:nvCxnSpPr>
          <p:spPr>
            <a:xfrm flipH="1" flipV="1">
              <a:off x="1867003" y="3218339"/>
              <a:ext cx="1985553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線接點 124">
              <a:extLst>
                <a:ext uri="{FF2B5EF4-FFF2-40B4-BE49-F238E27FC236}">
                  <a16:creationId xmlns:a16="http://schemas.microsoft.com/office/drawing/2014/main" id="{2C6A2836-D78B-4FB8-33B9-DBA49273738B}"/>
                </a:ext>
              </a:extLst>
            </p:cNvPr>
            <p:cNvCxnSpPr>
              <a:cxnSpLocks/>
              <a:stCxn id="13" idx="0"/>
              <a:endCxn id="15" idx="4"/>
            </p:cNvCxnSpPr>
            <p:nvPr/>
          </p:nvCxnSpPr>
          <p:spPr>
            <a:xfrm flipH="1" flipV="1">
              <a:off x="1867003" y="3218339"/>
              <a:ext cx="118871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線接點 127">
              <a:extLst>
                <a:ext uri="{FF2B5EF4-FFF2-40B4-BE49-F238E27FC236}">
                  <a16:creationId xmlns:a16="http://schemas.microsoft.com/office/drawing/2014/main" id="{7FDB3FC7-B62A-3B78-B3F8-A1F254EB9FC3}"/>
                </a:ext>
              </a:extLst>
            </p:cNvPr>
            <p:cNvCxnSpPr>
              <a:cxnSpLocks/>
              <a:stCxn id="11" idx="0"/>
              <a:endCxn id="17" idx="4"/>
            </p:cNvCxnSpPr>
            <p:nvPr/>
          </p:nvCxnSpPr>
          <p:spPr>
            <a:xfrm flipV="1">
              <a:off x="1462054" y="3218339"/>
              <a:ext cx="1998617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文字方塊 184">
              <a:extLst>
                <a:ext uri="{FF2B5EF4-FFF2-40B4-BE49-F238E27FC236}">
                  <a16:creationId xmlns:a16="http://schemas.microsoft.com/office/drawing/2014/main" id="{F5049735-B802-C494-7370-9F7FD9E8F464}"/>
                </a:ext>
              </a:extLst>
            </p:cNvPr>
            <p:cNvSpPr txBox="1"/>
            <p:nvPr/>
          </p:nvSpPr>
          <p:spPr>
            <a:xfrm>
              <a:off x="1586943" y="1888726"/>
              <a:ext cx="2125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000" b="1" dirty="0"/>
                <a:t>Before Pruning</a:t>
              </a:r>
              <a:endParaRPr kumimoji="1" lang="zh-TW" altLang="en-US" sz="2000" b="1" dirty="0"/>
            </a:p>
          </p:txBody>
        </p:sp>
      </p:grpSp>
      <p:sp>
        <p:nvSpPr>
          <p:cNvPr id="255" name="橢圓 254">
            <a:extLst>
              <a:ext uri="{FF2B5EF4-FFF2-40B4-BE49-F238E27FC236}">
                <a16:creationId xmlns:a16="http://schemas.microsoft.com/office/drawing/2014/main" id="{624AD2AB-F952-2055-43F4-F99A435675B8}"/>
              </a:ext>
            </a:extLst>
          </p:cNvPr>
          <p:cNvSpPr/>
          <p:nvPr/>
        </p:nvSpPr>
        <p:spPr>
          <a:xfrm>
            <a:off x="4846912" y="5004940"/>
            <a:ext cx="532016" cy="532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6" name="橢圓 255">
            <a:extLst>
              <a:ext uri="{FF2B5EF4-FFF2-40B4-BE49-F238E27FC236}">
                <a16:creationId xmlns:a16="http://schemas.microsoft.com/office/drawing/2014/main" id="{03858C96-9C73-FE20-DE74-6E0FC91C12F9}"/>
              </a:ext>
            </a:extLst>
          </p:cNvPr>
          <p:cNvSpPr/>
          <p:nvPr/>
        </p:nvSpPr>
        <p:spPr>
          <a:xfrm>
            <a:off x="5643746" y="5004940"/>
            <a:ext cx="532016" cy="532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7" name="橢圓 256">
            <a:extLst>
              <a:ext uri="{FF2B5EF4-FFF2-40B4-BE49-F238E27FC236}">
                <a16:creationId xmlns:a16="http://schemas.microsoft.com/office/drawing/2014/main" id="{0F1F23C9-C2F1-EB16-7221-96163E9BBF98}"/>
              </a:ext>
            </a:extLst>
          </p:cNvPr>
          <p:cNvSpPr/>
          <p:nvPr/>
        </p:nvSpPr>
        <p:spPr>
          <a:xfrm>
            <a:off x="6440580" y="5004940"/>
            <a:ext cx="532016" cy="532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8" name="橢圓 257">
            <a:extLst>
              <a:ext uri="{FF2B5EF4-FFF2-40B4-BE49-F238E27FC236}">
                <a16:creationId xmlns:a16="http://schemas.microsoft.com/office/drawing/2014/main" id="{3803E161-C4F8-D145-6B06-ADE947361C43}"/>
              </a:ext>
            </a:extLst>
          </p:cNvPr>
          <p:cNvSpPr/>
          <p:nvPr/>
        </p:nvSpPr>
        <p:spPr>
          <a:xfrm>
            <a:off x="4441963" y="3857829"/>
            <a:ext cx="532016" cy="532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9" name="橢圓 258">
            <a:extLst>
              <a:ext uri="{FF2B5EF4-FFF2-40B4-BE49-F238E27FC236}">
                <a16:creationId xmlns:a16="http://schemas.microsoft.com/office/drawing/2014/main" id="{BD885087-58AC-64E0-F1C5-7EBDDF903884}"/>
              </a:ext>
            </a:extLst>
          </p:cNvPr>
          <p:cNvSpPr/>
          <p:nvPr/>
        </p:nvSpPr>
        <p:spPr>
          <a:xfrm>
            <a:off x="5238797" y="3857829"/>
            <a:ext cx="532016" cy="532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0" name="橢圓 259">
            <a:extLst>
              <a:ext uri="{FF2B5EF4-FFF2-40B4-BE49-F238E27FC236}">
                <a16:creationId xmlns:a16="http://schemas.microsoft.com/office/drawing/2014/main" id="{3A5354BC-A417-F013-C1D8-D8966E790326}"/>
              </a:ext>
            </a:extLst>
          </p:cNvPr>
          <p:cNvSpPr/>
          <p:nvPr/>
        </p:nvSpPr>
        <p:spPr>
          <a:xfrm>
            <a:off x="6035631" y="3857829"/>
            <a:ext cx="532016" cy="532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1" name="橢圓 260">
            <a:extLst>
              <a:ext uri="{FF2B5EF4-FFF2-40B4-BE49-F238E27FC236}">
                <a16:creationId xmlns:a16="http://schemas.microsoft.com/office/drawing/2014/main" id="{C5AE1FE0-E719-A1ED-C91F-6F77D5A01CB8}"/>
              </a:ext>
            </a:extLst>
          </p:cNvPr>
          <p:cNvSpPr/>
          <p:nvPr/>
        </p:nvSpPr>
        <p:spPr>
          <a:xfrm>
            <a:off x="6832465" y="3857829"/>
            <a:ext cx="532016" cy="532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2" name="橢圓 261">
            <a:extLst>
              <a:ext uri="{FF2B5EF4-FFF2-40B4-BE49-F238E27FC236}">
                <a16:creationId xmlns:a16="http://schemas.microsoft.com/office/drawing/2014/main" id="{2164F466-8A0A-B1E5-9A5D-4EA895F1B787}"/>
              </a:ext>
            </a:extLst>
          </p:cNvPr>
          <p:cNvSpPr/>
          <p:nvPr/>
        </p:nvSpPr>
        <p:spPr>
          <a:xfrm>
            <a:off x="4846912" y="2686526"/>
            <a:ext cx="532016" cy="532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3" name="橢圓 262">
            <a:extLst>
              <a:ext uri="{FF2B5EF4-FFF2-40B4-BE49-F238E27FC236}">
                <a16:creationId xmlns:a16="http://schemas.microsoft.com/office/drawing/2014/main" id="{B497D276-0D79-A45E-549A-C3882FCB7155}"/>
              </a:ext>
            </a:extLst>
          </p:cNvPr>
          <p:cNvSpPr/>
          <p:nvPr/>
        </p:nvSpPr>
        <p:spPr>
          <a:xfrm>
            <a:off x="5643746" y="2686526"/>
            <a:ext cx="532016" cy="532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4" name="橢圓 263">
            <a:extLst>
              <a:ext uri="{FF2B5EF4-FFF2-40B4-BE49-F238E27FC236}">
                <a16:creationId xmlns:a16="http://schemas.microsoft.com/office/drawing/2014/main" id="{9F329523-8FD1-09BA-5B68-1054D585EAD2}"/>
              </a:ext>
            </a:extLst>
          </p:cNvPr>
          <p:cNvSpPr/>
          <p:nvPr/>
        </p:nvSpPr>
        <p:spPr>
          <a:xfrm>
            <a:off x="6440580" y="2686526"/>
            <a:ext cx="532016" cy="532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65" name="直線接點 264">
            <a:extLst>
              <a:ext uri="{FF2B5EF4-FFF2-40B4-BE49-F238E27FC236}">
                <a16:creationId xmlns:a16="http://schemas.microsoft.com/office/drawing/2014/main" id="{4147D523-A888-9695-999A-6F84F1EEF68F}"/>
              </a:ext>
            </a:extLst>
          </p:cNvPr>
          <p:cNvCxnSpPr>
            <a:cxnSpLocks/>
            <a:stCxn id="255" idx="0"/>
            <a:endCxn id="259" idx="4"/>
          </p:cNvCxnSpPr>
          <p:nvPr/>
        </p:nvCxnSpPr>
        <p:spPr>
          <a:xfrm flipV="1">
            <a:off x="5112920" y="4389845"/>
            <a:ext cx="391885" cy="615095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直線接點 265">
            <a:extLst>
              <a:ext uri="{FF2B5EF4-FFF2-40B4-BE49-F238E27FC236}">
                <a16:creationId xmlns:a16="http://schemas.microsoft.com/office/drawing/2014/main" id="{02659ABA-1CC3-3A4B-4F6C-FD5FCB11B16B}"/>
              </a:ext>
            </a:extLst>
          </p:cNvPr>
          <p:cNvCxnSpPr>
            <a:cxnSpLocks/>
            <a:stCxn id="256" idx="0"/>
            <a:endCxn id="260" idx="4"/>
          </p:cNvCxnSpPr>
          <p:nvPr/>
        </p:nvCxnSpPr>
        <p:spPr>
          <a:xfrm flipV="1">
            <a:off x="5909754" y="4389845"/>
            <a:ext cx="391885" cy="615095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線接點 268">
            <a:extLst>
              <a:ext uri="{FF2B5EF4-FFF2-40B4-BE49-F238E27FC236}">
                <a16:creationId xmlns:a16="http://schemas.microsoft.com/office/drawing/2014/main" id="{927DCDB9-4F8D-75D7-50D7-A8D8434DB487}"/>
              </a:ext>
            </a:extLst>
          </p:cNvPr>
          <p:cNvCxnSpPr>
            <a:cxnSpLocks/>
            <a:stCxn id="256" idx="0"/>
            <a:endCxn id="259" idx="4"/>
          </p:cNvCxnSpPr>
          <p:nvPr/>
        </p:nvCxnSpPr>
        <p:spPr>
          <a:xfrm flipH="1" flipV="1">
            <a:off x="5504805" y="4389845"/>
            <a:ext cx="404949" cy="615095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直線接點 269">
            <a:extLst>
              <a:ext uri="{FF2B5EF4-FFF2-40B4-BE49-F238E27FC236}">
                <a16:creationId xmlns:a16="http://schemas.microsoft.com/office/drawing/2014/main" id="{3BE042B9-BCC1-3E61-FFA8-AC4D00757A70}"/>
              </a:ext>
            </a:extLst>
          </p:cNvPr>
          <p:cNvCxnSpPr>
            <a:cxnSpLocks/>
            <a:stCxn id="255" idx="0"/>
            <a:endCxn id="258" idx="4"/>
          </p:cNvCxnSpPr>
          <p:nvPr/>
        </p:nvCxnSpPr>
        <p:spPr>
          <a:xfrm flipH="1" flipV="1">
            <a:off x="4707971" y="4389845"/>
            <a:ext cx="404949" cy="615095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直線接點 270">
            <a:extLst>
              <a:ext uri="{FF2B5EF4-FFF2-40B4-BE49-F238E27FC236}">
                <a16:creationId xmlns:a16="http://schemas.microsoft.com/office/drawing/2014/main" id="{1A32FCF4-6136-EB12-4A5E-25A83E57D537}"/>
              </a:ext>
            </a:extLst>
          </p:cNvPr>
          <p:cNvCxnSpPr>
            <a:cxnSpLocks/>
          </p:cNvCxnSpPr>
          <p:nvPr/>
        </p:nvCxnSpPr>
        <p:spPr>
          <a:xfrm flipV="1">
            <a:off x="5112920" y="5536956"/>
            <a:ext cx="0" cy="615095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線接點 271">
            <a:extLst>
              <a:ext uri="{FF2B5EF4-FFF2-40B4-BE49-F238E27FC236}">
                <a16:creationId xmlns:a16="http://schemas.microsoft.com/office/drawing/2014/main" id="{4F98F61C-C88D-74E3-8306-67485BBCE940}"/>
              </a:ext>
            </a:extLst>
          </p:cNvPr>
          <p:cNvCxnSpPr>
            <a:cxnSpLocks/>
          </p:cNvCxnSpPr>
          <p:nvPr/>
        </p:nvCxnSpPr>
        <p:spPr>
          <a:xfrm flipV="1">
            <a:off x="5909754" y="5536956"/>
            <a:ext cx="0" cy="615095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直線接點 272">
            <a:extLst>
              <a:ext uri="{FF2B5EF4-FFF2-40B4-BE49-F238E27FC236}">
                <a16:creationId xmlns:a16="http://schemas.microsoft.com/office/drawing/2014/main" id="{3C70B932-10A5-ECCE-A328-47DE574A67CB}"/>
              </a:ext>
            </a:extLst>
          </p:cNvPr>
          <p:cNvCxnSpPr>
            <a:cxnSpLocks/>
          </p:cNvCxnSpPr>
          <p:nvPr/>
        </p:nvCxnSpPr>
        <p:spPr>
          <a:xfrm flipV="1">
            <a:off x="6706588" y="5536956"/>
            <a:ext cx="0" cy="615095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線接點 273">
            <a:extLst>
              <a:ext uri="{FF2B5EF4-FFF2-40B4-BE49-F238E27FC236}">
                <a16:creationId xmlns:a16="http://schemas.microsoft.com/office/drawing/2014/main" id="{844A3BEE-3A1B-D525-C4FA-95CC1E5E3C35}"/>
              </a:ext>
            </a:extLst>
          </p:cNvPr>
          <p:cNvCxnSpPr>
            <a:cxnSpLocks/>
            <a:stCxn id="259" idx="0"/>
            <a:endCxn id="262" idx="4"/>
          </p:cNvCxnSpPr>
          <p:nvPr/>
        </p:nvCxnSpPr>
        <p:spPr>
          <a:xfrm flipH="1" flipV="1">
            <a:off x="5112920" y="3218542"/>
            <a:ext cx="391885" cy="639287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直線接點 274">
            <a:extLst>
              <a:ext uri="{FF2B5EF4-FFF2-40B4-BE49-F238E27FC236}">
                <a16:creationId xmlns:a16="http://schemas.microsoft.com/office/drawing/2014/main" id="{97D6167F-19E6-D10B-00AA-80CCD6D95C43}"/>
              </a:ext>
            </a:extLst>
          </p:cNvPr>
          <p:cNvCxnSpPr>
            <a:cxnSpLocks/>
            <a:stCxn id="259" idx="0"/>
            <a:endCxn id="263" idx="4"/>
          </p:cNvCxnSpPr>
          <p:nvPr/>
        </p:nvCxnSpPr>
        <p:spPr>
          <a:xfrm flipV="1">
            <a:off x="5504805" y="3218542"/>
            <a:ext cx="404949" cy="639287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直線接點 276">
            <a:extLst>
              <a:ext uri="{FF2B5EF4-FFF2-40B4-BE49-F238E27FC236}">
                <a16:creationId xmlns:a16="http://schemas.microsoft.com/office/drawing/2014/main" id="{B60A4254-25D9-C88B-9E30-0A12D2D4B1F1}"/>
              </a:ext>
            </a:extLst>
          </p:cNvPr>
          <p:cNvCxnSpPr>
            <a:cxnSpLocks/>
            <a:stCxn id="261" idx="0"/>
            <a:endCxn id="264" idx="4"/>
          </p:cNvCxnSpPr>
          <p:nvPr/>
        </p:nvCxnSpPr>
        <p:spPr>
          <a:xfrm flipH="1" flipV="1">
            <a:off x="6706588" y="3218542"/>
            <a:ext cx="391885" cy="639287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直線接點 277">
            <a:extLst>
              <a:ext uri="{FF2B5EF4-FFF2-40B4-BE49-F238E27FC236}">
                <a16:creationId xmlns:a16="http://schemas.microsoft.com/office/drawing/2014/main" id="{7B6277FC-5DD8-ED33-478B-B5DB6E371BE7}"/>
              </a:ext>
            </a:extLst>
          </p:cNvPr>
          <p:cNvCxnSpPr>
            <a:cxnSpLocks/>
            <a:stCxn id="260" idx="0"/>
            <a:endCxn id="263" idx="4"/>
          </p:cNvCxnSpPr>
          <p:nvPr/>
        </p:nvCxnSpPr>
        <p:spPr>
          <a:xfrm flipH="1" flipV="1">
            <a:off x="5909754" y="3218542"/>
            <a:ext cx="391885" cy="639287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直線接點 280">
            <a:extLst>
              <a:ext uri="{FF2B5EF4-FFF2-40B4-BE49-F238E27FC236}">
                <a16:creationId xmlns:a16="http://schemas.microsoft.com/office/drawing/2014/main" id="{88D761F0-4D6B-6011-0B35-7797F895C582}"/>
              </a:ext>
            </a:extLst>
          </p:cNvPr>
          <p:cNvCxnSpPr>
            <a:cxnSpLocks/>
            <a:stCxn id="258" idx="0"/>
            <a:endCxn id="262" idx="4"/>
          </p:cNvCxnSpPr>
          <p:nvPr/>
        </p:nvCxnSpPr>
        <p:spPr>
          <a:xfrm flipV="1">
            <a:off x="4707971" y="3218542"/>
            <a:ext cx="404949" cy="639287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直線接點 281">
            <a:extLst>
              <a:ext uri="{FF2B5EF4-FFF2-40B4-BE49-F238E27FC236}">
                <a16:creationId xmlns:a16="http://schemas.microsoft.com/office/drawing/2014/main" id="{C88EB2C9-3396-0CA5-7407-3F233973A150}"/>
              </a:ext>
            </a:extLst>
          </p:cNvPr>
          <p:cNvCxnSpPr>
            <a:cxnSpLocks/>
            <a:stCxn id="255" idx="0"/>
            <a:endCxn id="260" idx="4"/>
          </p:cNvCxnSpPr>
          <p:nvPr/>
        </p:nvCxnSpPr>
        <p:spPr>
          <a:xfrm flipV="1">
            <a:off x="5112920" y="4389845"/>
            <a:ext cx="1188719" cy="615095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直線接點 283">
            <a:extLst>
              <a:ext uri="{FF2B5EF4-FFF2-40B4-BE49-F238E27FC236}">
                <a16:creationId xmlns:a16="http://schemas.microsoft.com/office/drawing/2014/main" id="{6248712E-D111-758E-81BA-29E682A1121A}"/>
              </a:ext>
            </a:extLst>
          </p:cNvPr>
          <p:cNvCxnSpPr>
            <a:cxnSpLocks/>
            <a:stCxn id="257" idx="0"/>
            <a:endCxn id="259" idx="4"/>
          </p:cNvCxnSpPr>
          <p:nvPr/>
        </p:nvCxnSpPr>
        <p:spPr>
          <a:xfrm flipH="1" flipV="1">
            <a:off x="5504805" y="4389845"/>
            <a:ext cx="1201783" cy="615095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直線接點 286">
            <a:extLst>
              <a:ext uri="{FF2B5EF4-FFF2-40B4-BE49-F238E27FC236}">
                <a16:creationId xmlns:a16="http://schemas.microsoft.com/office/drawing/2014/main" id="{2871C886-87DC-CC4B-267A-1CD4EB987012}"/>
              </a:ext>
            </a:extLst>
          </p:cNvPr>
          <p:cNvCxnSpPr>
            <a:cxnSpLocks/>
            <a:stCxn id="255" idx="0"/>
            <a:endCxn id="261" idx="4"/>
          </p:cNvCxnSpPr>
          <p:nvPr/>
        </p:nvCxnSpPr>
        <p:spPr>
          <a:xfrm flipV="1">
            <a:off x="5112920" y="4389845"/>
            <a:ext cx="1985553" cy="615095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線接點 287">
            <a:extLst>
              <a:ext uri="{FF2B5EF4-FFF2-40B4-BE49-F238E27FC236}">
                <a16:creationId xmlns:a16="http://schemas.microsoft.com/office/drawing/2014/main" id="{A46B98F5-CC51-E9EC-3884-1E34499B31C4}"/>
              </a:ext>
            </a:extLst>
          </p:cNvPr>
          <p:cNvCxnSpPr>
            <a:cxnSpLocks/>
            <a:stCxn id="260" idx="0"/>
            <a:endCxn id="264" idx="4"/>
          </p:cNvCxnSpPr>
          <p:nvPr/>
        </p:nvCxnSpPr>
        <p:spPr>
          <a:xfrm flipV="1">
            <a:off x="6301639" y="3218542"/>
            <a:ext cx="404949" cy="639287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直線接點 290">
            <a:extLst>
              <a:ext uri="{FF2B5EF4-FFF2-40B4-BE49-F238E27FC236}">
                <a16:creationId xmlns:a16="http://schemas.microsoft.com/office/drawing/2014/main" id="{6AC76DA3-FA12-A7D0-42A7-6F57E0D45E81}"/>
              </a:ext>
            </a:extLst>
          </p:cNvPr>
          <p:cNvCxnSpPr>
            <a:cxnSpLocks/>
            <a:stCxn id="258" idx="0"/>
            <a:endCxn id="264" idx="4"/>
          </p:cNvCxnSpPr>
          <p:nvPr/>
        </p:nvCxnSpPr>
        <p:spPr>
          <a:xfrm flipV="1">
            <a:off x="4707971" y="3218542"/>
            <a:ext cx="1998617" cy="639287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文字方塊 291">
            <a:extLst>
              <a:ext uri="{FF2B5EF4-FFF2-40B4-BE49-F238E27FC236}">
                <a16:creationId xmlns:a16="http://schemas.microsoft.com/office/drawing/2014/main" id="{509B972E-240F-68A6-00F1-6F5C630A2CF9}"/>
              </a:ext>
            </a:extLst>
          </p:cNvPr>
          <p:cNvSpPr txBox="1"/>
          <p:nvPr/>
        </p:nvSpPr>
        <p:spPr>
          <a:xfrm>
            <a:off x="4546664" y="1888929"/>
            <a:ext cx="2726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方式</a:t>
            </a:r>
            <a:r>
              <a:rPr kumimoji="1" lang="en-US" altLang="zh-TW" sz="2000" b="1" dirty="0"/>
              <a:t>1: Weight Pruning </a:t>
            </a:r>
          </a:p>
          <a:p>
            <a:pPr algn="ctr"/>
            <a:endParaRPr kumimoji="1" lang="en-US" altLang="zh-TW" sz="2000" b="1" dirty="0"/>
          </a:p>
        </p:txBody>
      </p:sp>
      <p:grpSp>
        <p:nvGrpSpPr>
          <p:cNvPr id="321" name="群組 320">
            <a:extLst>
              <a:ext uri="{FF2B5EF4-FFF2-40B4-BE49-F238E27FC236}">
                <a16:creationId xmlns:a16="http://schemas.microsoft.com/office/drawing/2014/main" id="{05DB2542-0234-ED90-A464-13BFBEAE4ABD}"/>
              </a:ext>
            </a:extLst>
          </p:cNvPr>
          <p:cNvGrpSpPr/>
          <p:nvPr/>
        </p:nvGrpSpPr>
        <p:grpSpPr>
          <a:xfrm>
            <a:off x="8161314" y="2686526"/>
            <a:ext cx="2922518" cy="3465525"/>
            <a:chOff x="1196046" y="2686323"/>
            <a:chExt cx="2922518" cy="3465525"/>
          </a:xfrm>
        </p:grpSpPr>
        <p:sp>
          <p:nvSpPr>
            <p:cNvPr id="322" name="橢圓 321">
              <a:extLst>
                <a:ext uri="{FF2B5EF4-FFF2-40B4-BE49-F238E27FC236}">
                  <a16:creationId xmlns:a16="http://schemas.microsoft.com/office/drawing/2014/main" id="{0BA358CE-7792-EAD4-15A5-AA2083AE9DF1}"/>
                </a:ext>
              </a:extLst>
            </p:cNvPr>
            <p:cNvSpPr/>
            <p:nvPr/>
          </p:nvSpPr>
          <p:spPr>
            <a:xfrm>
              <a:off x="1600995" y="5004737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23" name="橢圓 322">
              <a:extLst>
                <a:ext uri="{FF2B5EF4-FFF2-40B4-BE49-F238E27FC236}">
                  <a16:creationId xmlns:a16="http://schemas.microsoft.com/office/drawing/2014/main" id="{1B567514-05EF-1C43-D170-E25C82D1DC65}"/>
                </a:ext>
              </a:extLst>
            </p:cNvPr>
            <p:cNvSpPr/>
            <p:nvPr/>
          </p:nvSpPr>
          <p:spPr>
            <a:xfrm>
              <a:off x="2397829" y="5004737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24" name="橢圓 323">
              <a:extLst>
                <a:ext uri="{FF2B5EF4-FFF2-40B4-BE49-F238E27FC236}">
                  <a16:creationId xmlns:a16="http://schemas.microsoft.com/office/drawing/2014/main" id="{7CA2A937-B2D2-50B8-BE14-526B42EEB3FA}"/>
                </a:ext>
              </a:extLst>
            </p:cNvPr>
            <p:cNvSpPr/>
            <p:nvPr/>
          </p:nvSpPr>
          <p:spPr>
            <a:xfrm>
              <a:off x="3194663" y="5004737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25" name="橢圓 324">
              <a:extLst>
                <a:ext uri="{FF2B5EF4-FFF2-40B4-BE49-F238E27FC236}">
                  <a16:creationId xmlns:a16="http://schemas.microsoft.com/office/drawing/2014/main" id="{B391562B-F1A1-6F95-2527-1BD83F87547E}"/>
                </a:ext>
              </a:extLst>
            </p:cNvPr>
            <p:cNvSpPr/>
            <p:nvPr/>
          </p:nvSpPr>
          <p:spPr>
            <a:xfrm>
              <a:off x="1196046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26" name="橢圓 325">
              <a:extLst>
                <a:ext uri="{FF2B5EF4-FFF2-40B4-BE49-F238E27FC236}">
                  <a16:creationId xmlns:a16="http://schemas.microsoft.com/office/drawing/2014/main" id="{46F9691B-996F-A11A-01CB-CAE3C9808949}"/>
                </a:ext>
              </a:extLst>
            </p:cNvPr>
            <p:cNvSpPr/>
            <p:nvPr/>
          </p:nvSpPr>
          <p:spPr>
            <a:xfrm>
              <a:off x="1992880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28" name="橢圓 327">
              <a:extLst>
                <a:ext uri="{FF2B5EF4-FFF2-40B4-BE49-F238E27FC236}">
                  <a16:creationId xmlns:a16="http://schemas.microsoft.com/office/drawing/2014/main" id="{DA058AB7-2098-BC07-A5A9-504703C06EEB}"/>
                </a:ext>
              </a:extLst>
            </p:cNvPr>
            <p:cNvSpPr/>
            <p:nvPr/>
          </p:nvSpPr>
          <p:spPr>
            <a:xfrm>
              <a:off x="3586548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29" name="橢圓 328">
              <a:extLst>
                <a:ext uri="{FF2B5EF4-FFF2-40B4-BE49-F238E27FC236}">
                  <a16:creationId xmlns:a16="http://schemas.microsoft.com/office/drawing/2014/main" id="{B49BBFA4-F330-E546-89B1-DC68CC87A259}"/>
                </a:ext>
              </a:extLst>
            </p:cNvPr>
            <p:cNvSpPr/>
            <p:nvPr/>
          </p:nvSpPr>
          <p:spPr>
            <a:xfrm>
              <a:off x="1600995" y="2686323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30" name="橢圓 329">
              <a:extLst>
                <a:ext uri="{FF2B5EF4-FFF2-40B4-BE49-F238E27FC236}">
                  <a16:creationId xmlns:a16="http://schemas.microsoft.com/office/drawing/2014/main" id="{7426050D-391B-9CDC-0D82-3C7F63C52E07}"/>
                </a:ext>
              </a:extLst>
            </p:cNvPr>
            <p:cNvSpPr/>
            <p:nvPr/>
          </p:nvSpPr>
          <p:spPr>
            <a:xfrm>
              <a:off x="2397829" y="2686323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31" name="橢圓 330">
              <a:extLst>
                <a:ext uri="{FF2B5EF4-FFF2-40B4-BE49-F238E27FC236}">
                  <a16:creationId xmlns:a16="http://schemas.microsoft.com/office/drawing/2014/main" id="{0C709177-223E-DEAA-1145-02C9024EC7B7}"/>
                </a:ext>
              </a:extLst>
            </p:cNvPr>
            <p:cNvSpPr/>
            <p:nvPr/>
          </p:nvSpPr>
          <p:spPr>
            <a:xfrm>
              <a:off x="3194663" y="2686323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332" name="直線接點 331">
              <a:extLst>
                <a:ext uri="{FF2B5EF4-FFF2-40B4-BE49-F238E27FC236}">
                  <a16:creationId xmlns:a16="http://schemas.microsoft.com/office/drawing/2014/main" id="{FF961F9A-B667-4F72-2A47-7B087FCCB60B}"/>
                </a:ext>
              </a:extLst>
            </p:cNvPr>
            <p:cNvCxnSpPr>
              <a:cxnSpLocks/>
              <a:stCxn id="322" idx="0"/>
              <a:endCxn id="326" idx="4"/>
            </p:cNvCxnSpPr>
            <p:nvPr/>
          </p:nvCxnSpPr>
          <p:spPr>
            <a:xfrm flipV="1">
              <a:off x="1867003" y="4389642"/>
              <a:ext cx="391885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直線接點 333">
              <a:extLst>
                <a:ext uri="{FF2B5EF4-FFF2-40B4-BE49-F238E27FC236}">
                  <a16:creationId xmlns:a16="http://schemas.microsoft.com/office/drawing/2014/main" id="{8DC8C631-8990-0416-395E-71AA7FF3E2A0}"/>
                </a:ext>
              </a:extLst>
            </p:cNvPr>
            <p:cNvCxnSpPr>
              <a:cxnSpLocks/>
              <a:stCxn id="324" idx="0"/>
              <a:endCxn id="328" idx="4"/>
            </p:cNvCxnSpPr>
            <p:nvPr/>
          </p:nvCxnSpPr>
          <p:spPr>
            <a:xfrm flipV="1">
              <a:off x="3460671" y="4389642"/>
              <a:ext cx="391885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直線接點 335">
              <a:extLst>
                <a:ext uri="{FF2B5EF4-FFF2-40B4-BE49-F238E27FC236}">
                  <a16:creationId xmlns:a16="http://schemas.microsoft.com/office/drawing/2014/main" id="{E8A6EFC0-8BC9-B74B-DEFF-B41B86F506FB}"/>
                </a:ext>
              </a:extLst>
            </p:cNvPr>
            <p:cNvCxnSpPr>
              <a:cxnSpLocks/>
              <a:stCxn id="323" idx="0"/>
              <a:endCxn id="326" idx="4"/>
            </p:cNvCxnSpPr>
            <p:nvPr/>
          </p:nvCxnSpPr>
          <p:spPr>
            <a:xfrm flipH="1" flipV="1">
              <a:off x="2258888" y="4389642"/>
              <a:ext cx="40494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直線接點 336">
              <a:extLst>
                <a:ext uri="{FF2B5EF4-FFF2-40B4-BE49-F238E27FC236}">
                  <a16:creationId xmlns:a16="http://schemas.microsoft.com/office/drawing/2014/main" id="{956C34BF-DCFC-94BF-B545-052B2D493040}"/>
                </a:ext>
              </a:extLst>
            </p:cNvPr>
            <p:cNvCxnSpPr>
              <a:cxnSpLocks/>
              <a:stCxn id="322" idx="0"/>
              <a:endCxn id="325" idx="4"/>
            </p:cNvCxnSpPr>
            <p:nvPr/>
          </p:nvCxnSpPr>
          <p:spPr>
            <a:xfrm flipH="1" flipV="1">
              <a:off x="1462054" y="4389642"/>
              <a:ext cx="40494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直線接點 337">
              <a:extLst>
                <a:ext uri="{FF2B5EF4-FFF2-40B4-BE49-F238E27FC236}">
                  <a16:creationId xmlns:a16="http://schemas.microsoft.com/office/drawing/2014/main" id="{5F00742F-0410-8E2C-1A66-B9C80055F1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7003" y="5536753"/>
              <a:ext cx="0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直線接點 338">
              <a:extLst>
                <a:ext uri="{FF2B5EF4-FFF2-40B4-BE49-F238E27FC236}">
                  <a16:creationId xmlns:a16="http://schemas.microsoft.com/office/drawing/2014/main" id="{A636D364-4F5A-9D5E-D036-CC07707B5A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3837" y="5536753"/>
              <a:ext cx="0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直線接點 339">
              <a:extLst>
                <a:ext uri="{FF2B5EF4-FFF2-40B4-BE49-F238E27FC236}">
                  <a16:creationId xmlns:a16="http://schemas.microsoft.com/office/drawing/2014/main" id="{E00798E3-DC9F-A093-D63E-C33A2027D6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0671" y="5536753"/>
              <a:ext cx="0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直線接點 340">
              <a:extLst>
                <a:ext uri="{FF2B5EF4-FFF2-40B4-BE49-F238E27FC236}">
                  <a16:creationId xmlns:a16="http://schemas.microsoft.com/office/drawing/2014/main" id="{1258E1EF-E6CB-634A-D452-4FF156506E50}"/>
                </a:ext>
              </a:extLst>
            </p:cNvPr>
            <p:cNvCxnSpPr>
              <a:cxnSpLocks/>
              <a:stCxn id="326" idx="0"/>
              <a:endCxn id="329" idx="4"/>
            </p:cNvCxnSpPr>
            <p:nvPr/>
          </p:nvCxnSpPr>
          <p:spPr>
            <a:xfrm flipH="1" flipV="1">
              <a:off x="1867003" y="3218339"/>
              <a:ext cx="391885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直線接點 341">
              <a:extLst>
                <a:ext uri="{FF2B5EF4-FFF2-40B4-BE49-F238E27FC236}">
                  <a16:creationId xmlns:a16="http://schemas.microsoft.com/office/drawing/2014/main" id="{C8764888-40BD-77EC-6728-83D124E1D544}"/>
                </a:ext>
              </a:extLst>
            </p:cNvPr>
            <p:cNvCxnSpPr>
              <a:cxnSpLocks/>
              <a:stCxn id="326" idx="0"/>
              <a:endCxn id="330" idx="4"/>
            </p:cNvCxnSpPr>
            <p:nvPr/>
          </p:nvCxnSpPr>
          <p:spPr>
            <a:xfrm flipV="1">
              <a:off x="2258888" y="3218339"/>
              <a:ext cx="40494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直線接點 342">
              <a:extLst>
                <a:ext uri="{FF2B5EF4-FFF2-40B4-BE49-F238E27FC236}">
                  <a16:creationId xmlns:a16="http://schemas.microsoft.com/office/drawing/2014/main" id="{9C9461D2-831B-2F9C-E5B2-C31F472C9DD5}"/>
                </a:ext>
              </a:extLst>
            </p:cNvPr>
            <p:cNvCxnSpPr>
              <a:cxnSpLocks/>
              <a:stCxn id="326" idx="0"/>
              <a:endCxn id="331" idx="4"/>
            </p:cNvCxnSpPr>
            <p:nvPr/>
          </p:nvCxnSpPr>
          <p:spPr>
            <a:xfrm flipV="1">
              <a:off x="2258888" y="3218339"/>
              <a:ext cx="1201783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直線接點 343">
              <a:extLst>
                <a:ext uri="{FF2B5EF4-FFF2-40B4-BE49-F238E27FC236}">
                  <a16:creationId xmlns:a16="http://schemas.microsoft.com/office/drawing/2014/main" id="{9E6BE0C2-F5E3-0060-AA22-2C18CA6FF56D}"/>
                </a:ext>
              </a:extLst>
            </p:cNvPr>
            <p:cNvCxnSpPr>
              <a:cxnSpLocks/>
              <a:stCxn id="328" idx="0"/>
              <a:endCxn id="331" idx="4"/>
            </p:cNvCxnSpPr>
            <p:nvPr/>
          </p:nvCxnSpPr>
          <p:spPr>
            <a:xfrm flipH="1" flipV="1">
              <a:off x="3460671" y="3218339"/>
              <a:ext cx="391885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直線接點 345">
              <a:extLst>
                <a:ext uri="{FF2B5EF4-FFF2-40B4-BE49-F238E27FC236}">
                  <a16:creationId xmlns:a16="http://schemas.microsoft.com/office/drawing/2014/main" id="{F3058408-EBB0-3860-4CEF-9572D4733D35}"/>
                </a:ext>
              </a:extLst>
            </p:cNvPr>
            <p:cNvCxnSpPr>
              <a:cxnSpLocks/>
              <a:stCxn id="328" idx="0"/>
              <a:endCxn id="330" idx="4"/>
            </p:cNvCxnSpPr>
            <p:nvPr/>
          </p:nvCxnSpPr>
          <p:spPr>
            <a:xfrm flipH="1" flipV="1">
              <a:off x="2663837" y="3218339"/>
              <a:ext cx="118871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直線接點 346">
              <a:extLst>
                <a:ext uri="{FF2B5EF4-FFF2-40B4-BE49-F238E27FC236}">
                  <a16:creationId xmlns:a16="http://schemas.microsoft.com/office/drawing/2014/main" id="{595FA62E-68A4-A368-4C78-59905624D833}"/>
                </a:ext>
              </a:extLst>
            </p:cNvPr>
            <p:cNvCxnSpPr>
              <a:cxnSpLocks/>
              <a:stCxn id="325" idx="0"/>
              <a:endCxn id="330" idx="4"/>
            </p:cNvCxnSpPr>
            <p:nvPr/>
          </p:nvCxnSpPr>
          <p:spPr>
            <a:xfrm flipV="1">
              <a:off x="1462054" y="3218339"/>
              <a:ext cx="1201783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直線接點 347">
              <a:extLst>
                <a:ext uri="{FF2B5EF4-FFF2-40B4-BE49-F238E27FC236}">
                  <a16:creationId xmlns:a16="http://schemas.microsoft.com/office/drawing/2014/main" id="{B6AB3120-DD3E-E79C-CC35-3C34BFE7CCBF}"/>
                </a:ext>
              </a:extLst>
            </p:cNvPr>
            <p:cNvCxnSpPr>
              <a:cxnSpLocks/>
              <a:stCxn id="325" idx="0"/>
              <a:endCxn id="329" idx="4"/>
            </p:cNvCxnSpPr>
            <p:nvPr/>
          </p:nvCxnSpPr>
          <p:spPr>
            <a:xfrm flipV="1">
              <a:off x="1462054" y="3218339"/>
              <a:ext cx="40494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直線接點 349">
              <a:extLst>
                <a:ext uri="{FF2B5EF4-FFF2-40B4-BE49-F238E27FC236}">
                  <a16:creationId xmlns:a16="http://schemas.microsoft.com/office/drawing/2014/main" id="{C08801D7-0F24-41AE-A2AD-4BDC07EE377D}"/>
                </a:ext>
              </a:extLst>
            </p:cNvPr>
            <p:cNvCxnSpPr>
              <a:cxnSpLocks/>
              <a:stCxn id="323" idx="0"/>
              <a:endCxn id="328" idx="4"/>
            </p:cNvCxnSpPr>
            <p:nvPr/>
          </p:nvCxnSpPr>
          <p:spPr>
            <a:xfrm flipV="1">
              <a:off x="2663837" y="4389642"/>
              <a:ext cx="118871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直線接點 350">
              <a:extLst>
                <a:ext uri="{FF2B5EF4-FFF2-40B4-BE49-F238E27FC236}">
                  <a16:creationId xmlns:a16="http://schemas.microsoft.com/office/drawing/2014/main" id="{96EE287F-5141-E95A-5356-C6CE7E11C25D}"/>
                </a:ext>
              </a:extLst>
            </p:cNvPr>
            <p:cNvCxnSpPr>
              <a:cxnSpLocks/>
              <a:stCxn id="324" idx="0"/>
              <a:endCxn id="326" idx="4"/>
            </p:cNvCxnSpPr>
            <p:nvPr/>
          </p:nvCxnSpPr>
          <p:spPr>
            <a:xfrm flipH="1" flipV="1">
              <a:off x="2258888" y="4389642"/>
              <a:ext cx="1201783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直線接點 351">
              <a:extLst>
                <a:ext uri="{FF2B5EF4-FFF2-40B4-BE49-F238E27FC236}">
                  <a16:creationId xmlns:a16="http://schemas.microsoft.com/office/drawing/2014/main" id="{7D8CAC7A-E943-B91D-B1AB-9D22F74129AC}"/>
                </a:ext>
              </a:extLst>
            </p:cNvPr>
            <p:cNvCxnSpPr>
              <a:cxnSpLocks/>
              <a:stCxn id="324" idx="0"/>
              <a:endCxn id="325" idx="4"/>
            </p:cNvCxnSpPr>
            <p:nvPr/>
          </p:nvCxnSpPr>
          <p:spPr>
            <a:xfrm flipH="1" flipV="1">
              <a:off x="1462054" y="4389642"/>
              <a:ext cx="1998617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直線接點 352">
              <a:extLst>
                <a:ext uri="{FF2B5EF4-FFF2-40B4-BE49-F238E27FC236}">
                  <a16:creationId xmlns:a16="http://schemas.microsoft.com/office/drawing/2014/main" id="{99E743AD-741F-B91B-5808-D9547DD206F5}"/>
                </a:ext>
              </a:extLst>
            </p:cNvPr>
            <p:cNvCxnSpPr>
              <a:cxnSpLocks/>
              <a:stCxn id="323" idx="0"/>
              <a:endCxn id="325" idx="4"/>
            </p:cNvCxnSpPr>
            <p:nvPr/>
          </p:nvCxnSpPr>
          <p:spPr>
            <a:xfrm flipH="1" flipV="1">
              <a:off x="1462054" y="4389642"/>
              <a:ext cx="1201783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直線接點 353">
              <a:extLst>
                <a:ext uri="{FF2B5EF4-FFF2-40B4-BE49-F238E27FC236}">
                  <a16:creationId xmlns:a16="http://schemas.microsoft.com/office/drawing/2014/main" id="{DB117400-00EF-A4A5-BA03-054030D7E716}"/>
                </a:ext>
              </a:extLst>
            </p:cNvPr>
            <p:cNvCxnSpPr>
              <a:cxnSpLocks/>
              <a:stCxn id="322" idx="0"/>
              <a:endCxn id="328" idx="4"/>
            </p:cNvCxnSpPr>
            <p:nvPr/>
          </p:nvCxnSpPr>
          <p:spPr>
            <a:xfrm flipV="1">
              <a:off x="1867003" y="4389642"/>
              <a:ext cx="1985553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直線接點 355">
              <a:extLst>
                <a:ext uri="{FF2B5EF4-FFF2-40B4-BE49-F238E27FC236}">
                  <a16:creationId xmlns:a16="http://schemas.microsoft.com/office/drawing/2014/main" id="{ECBDEA6F-6724-44F7-6324-01421861D9D3}"/>
                </a:ext>
              </a:extLst>
            </p:cNvPr>
            <p:cNvCxnSpPr>
              <a:cxnSpLocks/>
              <a:stCxn id="328" idx="0"/>
              <a:endCxn id="329" idx="4"/>
            </p:cNvCxnSpPr>
            <p:nvPr/>
          </p:nvCxnSpPr>
          <p:spPr>
            <a:xfrm flipH="1" flipV="1">
              <a:off x="1867003" y="3218339"/>
              <a:ext cx="1985553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直線接點 357">
              <a:extLst>
                <a:ext uri="{FF2B5EF4-FFF2-40B4-BE49-F238E27FC236}">
                  <a16:creationId xmlns:a16="http://schemas.microsoft.com/office/drawing/2014/main" id="{6F563D79-5EE7-E486-9593-9128F8424B8A}"/>
                </a:ext>
              </a:extLst>
            </p:cNvPr>
            <p:cNvCxnSpPr>
              <a:cxnSpLocks/>
              <a:stCxn id="325" idx="0"/>
              <a:endCxn id="331" idx="4"/>
            </p:cNvCxnSpPr>
            <p:nvPr/>
          </p:nvCxnSpPr>
          <p:spPr>
            <a:xfrm flipV="1">
              <a:off x="1462054" y="3218339"/>
              <a:ext cx="1998617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0" name="文字方塊 359">
            <a:extLst>
              <a:ext uri="{FF2B5EF4-FFF2-40B4-BE49-F238E27FC236}">
                <a16:creationId xmlns:a16="http://schemas.microsoft.com/office/drawing/2014/main" id="{B17692A1-4613-26A3-52B3-147ADCF885BC}"/>
              </a:ext>
            </a:extLst>
          </p:cNvPr>
          <p:cNvSpPr txBox="1"/>
          <p:nvPr/>
        </p:nvSpPr>
        <p:spPr>
          <a:xfrm>
            <a:off x="8266015" y="1894759"/>
            <a:ext cx="2726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方式</a:t>
            </a:r>
            <a:r>
              <a:rPr kumimoji="1" lang="en-US" altLang="zh-TW" sz="2000" b="1" dirty="0"/>
              <a:t>2: Node Pruning </a:t>
            </a:r>
          </a:p>
        </p:txBody>
      </p:sp>
      <p:sp>
        <p:nvSpPr>
          <p:cNvPr id="361" name="文字方塊 360">
            <a:extLst>
              <a:ext uri="{FF2B5EF4-FFF2-40B4-BE49-F238E27FC236}">
                <a16:creationId xmlns:a16="http://schemas.microsoft.com/office/drawing/2014/main" id="{35A99F7D-22D3-61C8-BDAE-0074382EA16E}"/>
              </a:ext>
            </a:extLst>
          </p:cNvPr>
          <p:cNvSpPr txBox="1"/>
          <p:nvPr/>
        </p:nvSpPr>
        <p:spPr>
          <a:xfrm>
            <a:off x="7698377" y="641963"/>
            <a:ext cx="376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Han, Song, et al. "Learning both weights and connections for efficient neural network." </a:t>
            </a:r>
            <a:r>
              <a:rPr kumimoji="1" lang="en" altLang="zh-TW" sz="1200" dirty="0" err="1"/>
              <a:t>NeurIPS</a:t>
            </a:r>
            <a:r>
              <a:rPr kumimoji="1" lang="en" altLang="zh-TW" sz="1200" dirty="0"/>
              <a:t> 2015.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3795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0" animBg="1"/>
      <p:bldP spid="256" grpId="0" animBg="1"/>
      <p:bldP spid="257" grpId="0" animBg="1"/>
      <p:bldP spid="258" grpId="0" animBg="1"/>
      <p:bldP spid="259" grpId="0" animBg="1"/>
      <p:bldP spid="260" grpId="0" animBg="1"/>
      <p:bldP spid="261" grpId="0" animBg="1"/>
      <p:bldP spid="262" grpId="0" animBg="1"/>
      <p:bldP spid="263" grpId="0" animBg="1"/>
      <p:bldP spid="264" grpId="0" animBg="1"/>
      <p:bldP spid="292" grpId="0"/>
      <p:bldP spid="36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7ABB51-289D-F5F0-6443-B5709252D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Unstructured Pruning 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1FC3CBD-0743-3086-9310-230916832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7EBE7D79-2D27-3FE7-EACD-565C48C3B1EB}"/>
              </a:ext>
            </a:extLst>
          </p:cNvPr>
          <p:cNvGrpSpPr/>
          <p:nvPr/>
        </p:nvGrpSpPr>
        <p:grpSpPr>
          <a:xfrm>
            <a:off x="2994074" y="2234008"/>
            <a:ext cx="2922518" cy="4181348"/>
            <a:chOff x="1196046" y="1970500"/>
            <a:chExt cx="2922518" cy="4181348"/>
          </a:xfrm>
        </p:grpSpPr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20DF687C-15B5-473C-E9FC-815FF2456DA5}"/>
                </a:ext>
              </a:extLst>
            </p:cNvPr>
            <p:cNvSpPr/>
            <p:nvPr/>
          </p:nvSpPr>
          <p:spPr>
            <a:xfrm>
              <a:off x="1600995" y="5004737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C489A8A3-CF3F-05AE-1A46-50BB07DDACAF}"/>
                </a:ext>
              </a:extLst>
            </p:cNvPr>
            <p:cNvSpPr/>
            <p:nvPr/>
          </p:nvSpPr>
          <p:spPr>
            <a:xfrm>
              <a:off x="2397829" y="5004737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FC9C8FC5-8BF5-0C38-3CC9-AE0572C90A8E}"/>
                </a:ext>
              </a:extLst>
            </p:cNvPr>
            <p:cNvSpPr/>
            <p:nvPr/>
          </p:nvSpPr>
          <p:spPr>
            <a:xfrm>
              <a:off x="3194663" y="5004737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0C791CE2-2062-F4E8-7B40-F8F4ADCA75E8}"/>
                </a:ext>
              </a:extLst>
            </p:cNvPr>
            <p:cNvSpPr/>
            <p:nvPr/>
          </p:nvSpPr>
          <p:spPr>
            <a:xfrm>
              <a:off x="1196046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9" name="橢圓 38">
              <a:extLst>
                <a:ext uri="{FF2B5EF4-FFF2-40B4-BE49-F238E27FC236}">
                  <a16:creationId xmlns:a16="http://schemas.microsoft.com/office/drawing/2014/main" id="{02A884DE-5FFD-2C75-B32B-C57BAA8C674A}"/>
                </a:ext>
              </a:extLst>
            </p:cNvPr>
            <p:cNvSpPr/>
            <p:nvPr/>
          </p:nvSpPr>
          <p:spPr>
            <a:xfrm>
              <a:off x="1992880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0" name="橢圓 39">
              <a:extLst>
                <a:ext uri="{FF2B5EF4-FFF2-40B4-BE49-F238E27FC236}">
                  <a16:creationId xmlns:a16="http://schemas.microsoft.com/office/drawing/2014/main" id="{5335ACDB-5CF8-C903-2192-1D144601A53D}"/>
                </a:ext>
              </a:extLst>
            </p:cNvPr>
            <p:cNvSpPr/>
            <p:nvPr/>
          </p:nvSpPr>
          <p:spPr>
            <a:xfrm>
              <a:off x="2789714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A93E15F1-6421-0850-E3CB-0CAB1FA80C24}"/>
                </a:ext>
              </a:extLst>
            </p:cNvPr>
            <p:cNvSpPr/>
            <p:nvPr/>
          </p:nvSpPr>
          <p:spPr>
            <a:xfrm>
              <a:off x="3586548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60DF0AF7-3BAE-0011-707E-25394AB3259C}"/>
                </a:ext>
              </a:extLst>
            </p:cNvPr>
            <p:cNvSpPr/>
            <p:nvPr/>
          </p:nvSpPr>
          <p:spPr>
            <a:xfrm>
              <a:off x="1600995" y="2686323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D14471D3-2D3B-7E8E-A16E-AF79E3107FD2}"/>
                </a:ext>
              </a:extLst>
            </p:cNvPr>
            <p:cNvSpPr/>
            <p:nvPr/>
          </p:nvSpPr>
          <p:spPr>
            <a:xfrm>
              <a:off x="2397829" y="2686323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989DC54F-562E-4276-2692-09342AD27294}"/>
                </a:ext>
              </a:extLst>
            </p:cNvPr>
            <p:cNvSpPr/>
            <p:nvPr/>
          </p:nvSpPr>
          <p:spPr>
            <a:xfrm>
              <a:off x="3194663" y="2686323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D469B548-80E9-CEE6-AD5A-F17B03AFE826}"/>
                </a:ext>
              </a:extLst>
            </p:cNvPr>
            <p:cNvCxnSpPr>
              <a:cxnSpLocks/>
              <a:stCxn id="33" idx="0"/>
              <a:endCxn id="39" idx="4"/>
            </p:cNvCxnSpPr>
            <p:nvPr/>
          </p:nvCxnSpPr>
          <p:spPr>
            <a:xfrm flipV="1">
              <a:off x="1867003" y="4389642"/>
              <a:ext cx="391885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接點 45">
              <a:extLst>
                <a:ext uri="{FF2B5EF4-FFF2-40B4-BE49-F238E27FC236}">
                  <a16:creationId xmlns:a16="http://schemas.microsoft.com/office/drawing/2014/main" id="{A0FE0FB8-D870-A966-E896-24A17DF905D6}"/>
                </a:ext>
              </a:extLst>
            </p:cNvPr>
            <p:cNvCxnSpPr>
              <a:cxnSpLocks/>
              <a:stCxn id="34" idx="0"/>
              <a:endCxn id="40" idx="4"/>
            </p:cNvCxnSpPr>
            <p:nvPr/>
          </p:nvCxnSpPr>
          <p:spPr>
            <a:xfrm flipV="1">
              <a:off x="2663837" y="4389642"/>
              <a:ext cx="391885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>
              <a:extLst>
                <a:ext uri="{FF2B5EF4-FFF2-40B4-BE49-F238E27FC236}">
                  <a16:creationId xmlns:a16="http://schemas.microsoft.com/office/drawing/2014/main" id="{3B8EFD59-781E-B4BB-8B8D-FAAA2CB6993F}"/>
                </a:ext>
              </a:extLst>
            </p:cNvPr>
            <p:cNvCxnSpPr>
              <a:cxnSpLocks/>
              <a:stCxn id="35" idx="0"/>
              <a:endCxn id="41" idx="4"/>
            </p:cNvCxnSpPr>
            <p:nvPr/>
          </p:nvCxnSpPr>
          <p:spPr>
            <a:xfrm flipV="1">
              <a:off x="3460671" y="4389642"/>
              <a:ext cx="391885" cy="615095"/>
            </a:xfrm>
            <a:prstGeom prst="line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>
              <a:extLst>
                <a:ext uri="{FF2B5EF4-FFF2-40B4-BE49-F238E27FC236}">
                  <a16:creationId xmlns:a16="http://schemas.microsoft.com/office/drawing/2014/main" id="{51FBD570-A7D2-AA8F-2AB0-06E4CC8CEE06}"/>
                </a:ext>
              </a:extLst>
            </p:cNvPr>
            <p:cNvCxnSpPr>
              <a:cxnSpLocks/>
              <a:stCxn id="35" idx="0"/>
              <a:endCxn id="40" idx="4"/>
            </p:cNvCxnSpPr>
            <p:nvPr/>
          </p:nvCxnSpPr>
          <p:spPr>
            <a:xfrm flipH="1" flipV="1">
              <a:off x="3055722" y="4389642"/>
              <a:ext cx="40494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10A70842-BDB6-3778-7485-810BE4FFB948}"/>
                </a:ext>
              </a:extLst>
            </p:cNvPr>
            <p:cNvCxnSpPr>
              <a:cxnSpLocks/>
              <a:stCxn id="34" idx="0"/>
              <a:endCxn id="39" idx="4"/>
            </p:cNvCxnSpPr>
            <p:nvPr/>
          </p:nvCxnSpPr>
          <p:spPr>
            <a:xfrm flipH="1" flipV="1">
              <a:off x="2258888" y="4389642"/>
              <a:ext cx="40494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53BA6FB3-2998-3111-4194-0738278EAE67}"/>
                </a:ext>
              </a:extLst>
            </p:cNvPr>
            <p:cNvCxnSpPr>
              <a:cxnSpLocks/>
              <a:stCxn id="33" idx="0"/>
              <a:endCxn id="36" idx="4"/>
            </p:cNvCxnSpPr>
            <p:nvPr/>
          </p:nvCxnSpPr>
          <p:spPr>
            <a:xfrm flipH="1" flipV="1">
              <a:off x="1462054" y="4389642"/>
              <a:ext cx="40494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id="{B500E7A4-ED16-CA41-A50A-95D1985534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7003" y="5536753"/>
              <a:ext cx="0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51">
              <a:extLst>
                <a:ext uri="{FF2B5EF4-FFF2-40B4-BE49-F238E27FC236}">
                  <a16:creationId xmlns:a16="http://schemas.microsoft.com/office/drawing/2014/main" id="{99DA27EF-BA97-ECCD-F91B-ED2AC2DCF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3837" y="5536753"/>
              <a:ext cx="0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52">
              <a:extLst>
                <a:ext uri="{FF2B5EF4-FFF2-40B4-BE49-F238E27FC236}">
                  <a16:creationId xmlns:a16="http://schemas.microsoft.com/office/drawing/2014/main" id="{F7C66E1D-2F4D-5E40-88C0-E6CE9E6733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0671" y="5536753"/>
              <a:ext cx="0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接點 53">
              <a:extLst>
                <a:ext uri="{FF2B5EF4-FFF2-40B4-BE49-F238E27FC236}">
                  <a16:creationId xmlns:a16="http://schemas.microsoft.com/office/drawing/2014/main" id="{A14CB27C-6DF1-B38F-525B-BC7CD553A96C}"/>
                </a:ext>
              </a:extLst>
            </p:cNvPr>
            <p:cNvCxnSpPr>
              <a:cxnSpLocks/>
              <a:stCxn id="39" idx="0"/>
              <a:endCxn id="42" idx="4"/>
            </p:cNvCxnSpPr>
            <p:nvPr/>
          </p:nvCxnSpPr>
          <p:spPr>
            <a:xfrm flipH="1" flipV="1">
              <a:off x="1867003" y="3218339"/>
              <a:ext cx="391885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接點 54">
              <a:extLst>
                <a:ext uri="{FF2B5EF4-FFF2-40B4-BE49-F238E27FC236}">
                  <a16:creationId xmlns:a16="http://schemas.microsoft.com/office/drawing/2014/main" id="{310003B0-D842-E767-112B-6DE9347E978A}"/>
                </a:ext>
              </a:extLst>
            </p:cNvPr>
            <p:cNvCxnSpPr>
              <a:cxnSpLocks/>
              <a:stCxn id="39" idx="0"/>
              <a:endCxn id="43" idx="4"/>
            </p:cNvCxnSpPr>
            <p:nvPr/>
          </p:nvCxnSpPr>
          <p:spPr>
            <a:xfrm flipV="1">
              <a:off x="2258888" y="3218339"/>
              <a:ext cx="40494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接點 55">
              <a:extLst>
                <a:ext uri="{FF2B5EF4-FFF2-40B4-BE49-F238E27FC236}">
                  <a16:creationId xmlns:a16="http://schemas.microsoft.com/office/drawing/2014/main" id="{96AFFD16-B343-AD3D-73B9-0C20A79DB95C}"/>
                </a:ext>
              </a:extLst>
            </p:cNvPr>
            <p:cNvCxnSpPr>
              <a:cxnSpLocks/>
              <a:stCxn id="39" idx="0"/>
              <a:endCxn id="44" idx="4"/>
            </p:cNvCxnSpPr>
            <p:nvPr/>
          </p:nvCxnSpPr>
          <p:spPr>
            <a:xfrm flipV="1">
              <a:off x="2258888" y="3218339"/>
              <a:ext cx="1201783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19B352BE-405B-1C84-439B-95B5ABA0B592}"/>
                </a:ext>
              </a:extLst>
            </p:cNvPr>
            <p:cNvCxnSpPr>
              <a:cxnSpLocks/>
              <a:stCxn id="41" idx="0"/>
              <a:endCxn id="44" idx="4"/>
            </p:cNvCxnSpPr>
            <p:nvPr/>
          </p:nvCxnSpPr>
          <p:spPr>
            <a:xfrm flipH="1" flipV="1">
              <a:off x="3460671" y="3218339"/>
              <a:ext cx="391885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接點 57">
              <a:extLst>
                <a:ext uri="{FF2B5EF4-FFF2-40B4-BE49-F238E27FC236}">
                  <a16:creationId xmlns:a16="http://schemas.microsoft.com/office/drawing/2014/main" id="{CA7F0799-7C95-CA46-1851-073015885A42}"/>
                </a:ext>
              </a:extLst>
            </p:cNvPr>
            <p:cNvCxnSpPr>
              <a:cxnSpLocks/>
              <a:stCxn id="40" idx="0"/>
              <a:endCxn id="43" idx="4"/>
            </p:cNvCxnSpPr>
            <p:nvPr/>
          </p:nvCxnSpPr>
          <p:spPr>
            <a:xfrm flipH="1" flipV="1">
              <a:off x="2663837" y="3218339"/>
              <a:ext cx="391885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接點 58">
              <a:extLst>
                <a:ext uri="{FF2B5EF4-FFF2-40B4-BE49-F238E27FC236}">
                  <a16:creationId xmlns:a16="http://schemas.microsoft.com/office/drawing/2014/main" id="{E17B4584-7A10-103E-14FD-6A191D1E6AC4}"/>
                </a:ext>
              </a:extLst>
            </p:cNvPr>
            <p:cNvCxnSpPr>
              <a:cxnSpLocks/>
              <a:stCxn id="41" idx="0"/>
              <a:endCxn id="43" idx="4"/>
            </p:cNvCxnSpPr>
            <p:nvPr/>
          </p:nvCxnSpPr>
          <p:spPr>
            <a:xfrm flipH="1" flipV="1">
              <a:off x="2663837" y="3218339"/>
              <a:ext cx="1188719" cy="639287"/>
            </a:xfrm>
            <a:prstGeom prst="line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接點 59">
              <a:extLst>
                <a:ext uri="{FF2B5EF4-FFF2-40B4-BE49-F238E27FC236}">
                  <a16:creationId xmlns:a16="http://schemas.microsoft.com/office/drawing/2014/main" id="{8E6FD0CC-5E01-93BF-B2BD-3A95D5617FA9}"/>
                </a:ext>
              </a:extLst>
            </p:cNvPr>
            <p:cNvCxnSpPr>
              <a:cxnSpLocks/>
              <a:stCxn id="36" idx="0"/>
              <a:endCxn id="43" idx="4"/>
            </p:cNvCxnSpPr>
            <p:nvPr/>
          </p:nvCxnSpPr>
          <p:spPr>
            <a:xfrm flipV="1">
              <a:off x="1462054" y="3218339"/>
              <a:ext cx="1201783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6D2057F7-5018-99BE-2992-B31446880BE9}"/>
                </a:ext>
              </a:extLst>
            </p:cNvPr>
            <p:cNvCxnSpPr>
              <a:cxnSpLocks/>
              <a:stCxn id="36" idx="0"/>
              <a:endCxn id="42" idx="4"/>
            </p:cNvCxnSpPr>
            <p:nvPr/>
          </p:nvCxnSpPr>
          <p:spPr>
            <a:xfrm flipV="1">
              <a:off x="1462054" y="3218339"/>
              <a:ext cx="40494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接點 61">
              <a:extLst>
                <a:ext uri="{FF2B5EF4-FFF2-40B4-BE49-F238E27FC236}">
                  <a16:creationId xmlns:a16="http://schemas.microsoft.com/office/drawing/2014/main" id="{7F061F60-8867-A35B-2EA8-FD5506E27B77}"/>
                </a:ext>
              </a:extLst>
            </p:cNvPr>
            <p:cNvCxnSpPr>
              <a:cxnSpLocks/>
              <a:stCxn id="33" idx="0"/>
              <a:endCxn id="40" idx="4"/>
            </p:cNvCxnSpPr>
            <p:nvPr/>
          </p:nvCxnSpPr>
          <p:spPr>
            <a:xfrm flipV="1">
              <a:off x="1867003" y="4389642"/>
              <a:ext cx="118871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接點 62">
              <a:extLst>
                <a:ext uri="{FF2B5EF4-FFF2-40B4-BE49-F238E27FC236}">
                  <a16:creationId xmlns:a16="http://schemas.microsoft.com/office/drawing/2014/main" id="{7D359DB1-8BAB-8C48-36E7-67C2FBBC9F73}"/>
                </a:ext>
              </a:extLst>
            </p:cNvPr>
            <p:cNvCxnSpPr>
              <a:cxnSpLocks/>
              <a:stCxn id="34" idx="0"/>
              <a:endCxn id="41" idx="4"/>
            </p:cNvCxnSpPr>
            <p:nvPr/>
          </p:nvCxnSpPr>
          <p:spPr>
            <a:xfrm flipV="1">
              <a:off x="2663837" y="4389642"/>
              <a:ext cx="118871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接點 63">
              <a:extLst>
                <a:ext uri="{FF2B5EF4-FFF2-40B4-BE49-F238E27FC236}">
                  <a16:creationId xmlns:a16="http://schemas.microsoft.com/office/drawing/2014/main" id="{2132270C-E41D-1A90-8B6B-4FA0E5842F45}"/>
                </a:ext>
              </a:extLst>
            </p:cNvPr>
            <p:cNvCxnSpPr>
              <a:cxnSpLocks/>
              <a:stCxn id="35" idx="0"/>
              <a:endCxn id="39" idx="4"/>
            </p:cNvCxnSpPr>
            <p:nvPr/>
          </p:nvCxnSpPr>
          <p:spPr>
            <a:xfrm flipH="1" flipV="1">
              <a:off x="2258888" y="4389642"/>
              <a:ext cx="1201783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991D7EB6-82FC-E7A0-F368-5AE72EAC0DB0}"/>
                </a:ext>
              </a:extLst>
            </p:cNvPr>
            <p:cNvCxnSpPr>
              <a:cxnSpLocks/>
              <a:stCxn id="35" idx="0"/>
              <a:endCxn id="36" idx="4"/>
            </p:cNvCxnSpPr>
            <p:nvPr/>
          </p:nvCxnSpPr>
          <p:spPr>
            <a:xfrm flipH="1" flipV="1">
              <a:off x="1462054" y="4389642"/>
              <a:ext cx="1998617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2F60EE21-4C41-0ECB-3EA1-9AA5203F01AA}"/>
                </a:ext>
              </a:extLst>
            </p:cNvPr>
            <p:cNvCxnSpPr>
              <a:cxnSpLocks/>
              <a:stCxn id="34" idx="0"/>
              <a:endCxn id="36" idx="4"/>
            </p:cNvCxnSpPr>
            <p:nvPr/>
          </p:nvCxnSpPr>
          <p:spPr>
            <a:xfrm flipH="1" flipV="1">
              <a:off x="1462054" y="4389642"/>
              <a:ext cx="1201783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452AE6EA-E0BA-62ED-5BB0-496C78B704A3}"/>
                </a:ext>
              </a:extLst>
            </p:cNvPr>
            <p:cNvCxnSpPr>
              <a:cxnSpLocks/>
              <a:stCxn id="33" idx="0"/>
              <a:endCxn id="41" idx="4"/>
            </p:cNvCxnSpPr>
            <p:nvPr/>
          </p:nvCxnSpPr>
          <p:spPr>
            <a:xfrm flipV="1">
              <a:off x="1867003" y="4389642"/>
              <a:ext cx="1985553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>
              <a:extLst>
                <a:ext uri="{FF2B5EF4-FFF2-40B4-BE49-F238E27FC236}">
                  <a16:creationId xmlns:a16="http://schemas.microsoft.com/office/drawing/2014/main" id="{88950E1D-4278-EB94-5C96-E406BE891160}"/>
                </a:ext>
              </a:extLst>
            </p:cNvPr>
            <p:cNvCxnSpPr>
              <a:cxnSpLocks/>
              <a:stCxn id="40" idx="0"/>
              <a:endCxn id="44" idx="4"/>
            </p:cNvCxnSpPr>
            <p:nvPr/>
          </p:nvCxnSpPr>
          <p:spPr>
            <a:xfrm flipV="1">
              <a:off x="3055722" y="3218339"/>
              <a:ext cx="40494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接點 68">
              <a:extLst>
                <a:ext uri="{FF2B5EF4-FFF2-40B4-BE49-F238E27FC236}">
                  <a16:creationId xmlns:a16="http://schemas.microsoft.com/office/drawing/2014/main" id="{568F8242-7162-1B5A-CB41-96282B0A1100}"/>
                </a:ext>
              </a:extLst>
            </p:cNvPr>
            <p:cNvCxnSpPr>
              <a:cxnSpLocks/>
              <a:stCxn id="41" idx="0"/>
              <a:endCxn id="42" idx="4"/>
            </p:cNvCxnSpPr>
            <p:nvPr/>
          </p:nvCxnSpPr>
          <p:spPr>
            <a:xfrm flipH="1" flipV="1">
              <a:off x="1867003" y="3218339"/>
              <a:ext cx="1985553" cy="639287"/>
            </a:xfrm>
            <a:prstGeom prst="line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接點 69">
              <a:extLst>
                <a:ext uri="{FF2B5EF4-FFF2-40B4-BE49-F238E27FC236}">
                  <a16:creationId xmlns:a16="http://schemas.microsoft.com/office/drawing/2014/main" id="{0DCFC38E-B795-6D92-1B1E-2D2DEDFEAB05}"/>
                </a:ext>
              </a:extLst>
            </p:cNvPr>
            <p:cNvCxnSpPr>
              <a:cxnSpLocks/>
              <a:stCxn id="40" idx="0"/>
              <a:endCxn id="42" idx="4"/>
            </p:cNvCxnSpPr>
            <p:nvPr/>
          </p:nvCxnSpPr>
          <p:spPr>
            <a:xfrm flipH="1" flipV="1">
              <a:off x="1867003" y="3218339"/>
              <a:ext cx="118871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接點 70">
              <a:extLst>
                <a:ext uri="{FF2B5EF4-FFF2-40B4-BE49-F238E27FC236}">
                  <a16:creationId xmlns:a16="http://schemas.microsoft.com/office/drawing/2014/main" id="{11F60524-5B7A-7BE2-9463-6054A0B5A1D4}"/>
                </a:ext>
              </a:extLst>
            </p:cNvPr>
            <p:cNvCxnSpPr>
              <a:cxnSpLocks/>
              <a:stCxn id="36" idx="0"/>
              <a:endCxn id="44" idx="4"/>
            </p:cNvCxnSpPr>
            <p:nvPr/>
          </p:nvCxnSpPr>
          <p:spPr>
            <a:xfrm flipV="1">
              <a:off x="1462054" y="3218339"/>
              <a:ext cx="1998617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C0FE20E7-437F-6168-2A93-01B3160B945F}"/>
                </a:ext>
              </a:extLst>
            </p:cNvPr>
            <p:cNvSpPr txBox="1"/>
            <p:nvPr/>
          </p:nvSpPr>
          <p:spPr>
            <a:xfrm>
              <a:off x="1586943" y="1970500"/>
              <a:ext cx="2125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000" b="1" dirty="0"/>
                <a:t>Before Pruning</a:t>
              </a:r>
              <a:endParaRPr kumimoji="1" lang="zh-TW" altLang="en-US" sz="2000" b="1" dirty="0"/>
            </a:p>
          </p:txBody>
        </p:sp>
      </p:grp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5DADAABD-D62B-52F9-2644-815FD3605542}"/>
              </a:ext>
            </a:extLst>
          </p:cNvPr>
          <p:cNvSpPr txBox="1"/>
          <p:nvPr/>
        </p:nvSpPr>
        <p:spPr>
          <a:xfrm>
            <a:off x="610746" y="1627090"/>
            <a:ext cx="45782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移除</a:t>
            </a:r>
            <a:r>
              <a:rPr kumimoji="1" lang="en-US" altLang="zh-TW" dirty="0"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solidFill>
                  <a:srgbClr val="FF0000"/>
                </a:solidFill>
                <a:ea typeface="Microsoft JhengHei" panose="020B0604030504040204" pitchFamily="34" charset="-120"/>
              </a:rPr>
              <a:t>|weight</a:t>
            </a:r>
            <a:r>
              <a:rPr kumimoji="1" lang="zh-TW" altLang="en-US" dirty="0">
                <a:solidFill>
                  <a:srgbClr val="FF0000"/>
                </a:solidFill>
                <a:ea typeface="Microsoft JhengHei" panose="020B0604030504040204" pitchFamily="34" charset="-120"/>
              </a:rPr>
              <a:t> 數值</a:t>
            </a:r>
            <a:r>
              <a:rPr kumimoji="1" lang="en-US" altLang="zh-TW" dirty="0">
                <a:solidFill>
                  <a:srgbClr val="FF0000"/>
                </a:solidFill>
                <a:ea typeface="Microsoft JhengHei" panose="020B0604030504040204" pitchFamily="34" charset="-120"/>
              </a:rPr>
              <a:t>| &lt; threshold</a:t>
            </a:r>
            <a:r>
              <a:rPr kumimoji="1" lang="zh-TW" altLang="en-US" dirty="0">
                <a:solidFill>
                  <a:srgbClr val="FF0000"/>
                </a:solidFill>
                <a:ea typeface="Microsoft JhengHei" panose="020B0604030504040204" pitchFamily="34" charset="-120"/>
              </a:rPr>
              <a:t> </a:t>
            </a:r>
            <a:r>
              <a:rPr kumimoji="1" lang="zh-TW" altLang="en-US" dirty="0">
                <a:ea typeface="Microsoft JhengHei" panose="020B0604030504040204" pitchFamily="34" charset="-120"/>
              </a:rPr>
              <a:t>的 </a:t>
            </a:r>
            <a:r>
              <a:rPr kumimoji="1" lang="en-US" altLang="zh-TW" dirty="0">
                <a:ea typeface="Microsoft JhengHei" panose="020B0604030504040204" pitchFamily="34" charset="-120"/>
              </a:rPr>
              <a:t>weights</a:t>
            </a:r>
          </a:p>
          <a:p>
            <a:r>
              <a:rPr kumimoji="1" lang="zh-TW" altLang="en-US" dirty="0">
                <a:ea typeface="Microsoft JhengHei" panose="020B0604030504040204" pitchFamily="34" charset="-120"/>
              </a:rPr>
              <a:t>例如：</a:t>
            </a:r>
            <a:r>
              <a:rPr kumimoji="1" lang="en" altLang="zh-TW" dirty="0">
                <a:ea typeface="Microsoft JhengHei" panose="020B0604030504040204" pitchFamily="34" charset="-120"/>
              </a:rPr>
              <a:t>threshold = 0.001</a:t>
            </a:r>
            <a:endParaRPr kumimoji="1" lang="en-US" altLang="zh-TW" dirty="0">
              <a:ea typeface="Microsoft JhengHei" panose="020B0604030504040204" pitchFamily="34" charset="-120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8327A9C0-667D-E5D9-EF77-44A30343961D}"/>
              </a:ext>
            </a:extLst>
          </p:cNvPr>
          <p:cNvSpPr txBox="1"/>
          <p:nvPr/>
        </p:nvSpPr>
        <p:spPr>
          <a:xfrm>
            <a:off x="5569583" y="3748643"/>
            <a:ext cx="8818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" altLang="zh-TW" sz="1400" dirty="0">
                <a:solidFill>
                  <a:srgbClr val="FF0000"/>
                </a:solidFill>
                <a:ea typeface="Microsoft JhengHei" panose="020B0604030504040204" pitchFamily="34" charset="-120"/>
              </a:rPr>
              <a:t>0.0001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4C303156-8556-8679-F7D0-302328C944DD}"/>
              </a:ext>
            </a:extLst>
          </p:cNvPr>
          <p:cNvSpPr txBox="1"/>
          <p:nvPr/>
        </p:nvSpPr>
        <p:spPr>
          <a:xfrm rot="994717">
            <a:off x="4875808" y="3953077"/>
            <a:ext cx="8685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" altLang="zh-TW" sz="1400" dirty="0">
                <a:solidFill>
                  <a:srgbClr val="FF0000"/>
                </a:solidFill>
                <a:ea typeface="Microsoft JhengHei" panose="020B0604030504040204" pitchFamily="34" charset="-120"/>
              </a:rPr>
              <a:t>0.0007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grpSp>
        <p:nvGrpSpPr>
          <p:cNvPr id="196" name="群組 195">
            <a:extLst>
              <a:ext uri="{FF2B5EF4-FFF2-40B4-BE49-F238E27FC236}">
                <a16:creationId xmlns:a16="http://schemas.microsoft.com/office/drawing/2014/main" id="{266F4352-6628-5C83-A6F7-E10814788628}"/>
              </a:ext>
            </a:extLst>
          </p:cNvPr>
          <p:cNvGrpSpPr/>
          <p:nvPr/>
        </p:nvGrpSpPr>
        <p:grpSpPr>
          <a:xfrm>
            <a:off x="7464129" y="2273421"/>
            <a:ext cx="2922518" cy="4181348"/>
            <a:chOff x="1196046" y="1970500"/>
            <a:chExt cx="2922518" cy="4181348"/>
          </a:xfrm>
        </p:grpSpPr>
        <p:sp>
          <p:nvSpPr>
            <p:cNvPr id="197" name="橢圓 196">
              <a:extLst>
                <a:ext uri="{FF2B5EF4-FFF2-40B4-BE49-F238E27FC236}">
                  <a16:creationId xmlns:a16="http://schemas.microsoft.com/office/drawing/2014/main" id="{D6B55994-575A-1C43-9146-17620BE02B42}"/>
                </a:ext>
              </a:extLst>
            </p:cNvPr>
            <p:cNvSpPr/>
            <p:nvPr/>
          </p:nvSpPr>
          <p:spPr>
            <a:xfrm>
              <a:off x="1600995" y="5004737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98" name="橢圓 197">
              <a:extLst>
                <a:ext uri="{FF2B5EF4-FFF2-40B4-BE49-F238E27FC236}">
                  <a16:creationId xmlns:a16="http://schemas.microsoft.com/office/drawing/2014/main" id="{16201730-E79F-06BB-1C02-54D4EA862F19}"/>
                </a:ext>
              </a:extLst>
            </p:cNvPr>
            <p:cNvSpPr/>
            <p:nvPr/>
          </p:nvSpPr>
          <p:spPr>
            <a:xfrm>
              <a:off x="2397829" y="5004737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99" name="橢圓 198">
              <a:extLst>
                <a:ext uri="{FF2B5EF4-FFF2-40B4-BE49-F238E27FC236}">
                  <a16:creationId xmlns:a16="http://schemas.microsoft.com/office/drawing/2014/main" id="{4BE16B64-9BF9-AA05-2C5E-4B997A7AF073}"/>
                </a:ext>
              </a:extLst>
            </p:cNvPr>
            <p:cNvSpPr/>
            <p:nvPr/>
          </p:nvSpPr>
          <p:spPr>
            <a:xfrm>
              <a:off x="3194663" y="5004737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00" name="橢圓 199">
              <a:extLst>
                <a:ext uri="{FF2B5EF4-FFF2-40B4-BE49-F238E27FC236}">
                  <a16:creationId xmlns:a16="http://schemas.microsoft.com/office/drawing/2014/main" id="{B0D24DCA-F96C-EFCF-F709-F0739317B21E}"/>
                </a:ext>
              </a:extLst>
            </p:cNvPr>
            <p:cNvSpPr/>
            <p:nvPr/>
          </p:nvSpPr>
          <p:spPr>
            <a:xfrm>
              <a:off x="1196046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01" name="橢圓 200">
              <a:extLst>
                <a:ext uri="{FF2B5EF4-FFF2-40B4-BE49-F238E27FC236}">
                  <a16:creationId xmlns:a16="http://schemas.microsoft.com/office/drawing/2014/main" id="{D25793DB-E5FF-ED78-0914-27101F70DEAE}"/>
                </a:ext>
              </a:extLst>
            </p:cNvPr>
            <p:cNvSpPr/>
            <p:nvPr/>
          </p:nvSpPr>
          <p:spPr>
            <a:xfrm>
              <a:off x="1992880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02" name="橢圓 201">
              <a:extLst>
                <a:ext uri="{FF2B5EF4-FFF2-40B4-BE49-F238E27FC236}">
                  <a16:creationId xmlns:a16="http://schemas.microsoft.com/office/drawing/2014/main" id="{A9320D36-EF9D-972A-7E5D-EBFCDB244588}"/>
                </a:ext>
              </a:extLst>
            </p:cNvPr>
            <p:cNvSpPr/>
            <p:nvPr/>
          </p:nvSpPr>
          <p:spPr>
            <a:xfrm>
              <a:off x="2789714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03" name="橢圓 202">
              <a:extLst>
                <a:ext uri="{FF2B5EF4-FFF2-40B4-BE49-F238E27FC236}">
                  <a16:creationId xmlns:a16="http://schemas.microsoft.com/office/drawing/2014/main" id="{600D8A35-3C21-BA00-69B7-1E649F57FC8E}"/>
                </a:ext>
              </a:extLst>
            </p:cNvPr>
            <p:cNvSpPr/>
            <p:nvPr/>
          </p:nvSpPr>
          <p:spPr>
            <a:xfrm>
              <a:off x="3586548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04" name="橢圓 203">
              <a:extLst>
                <a:ext uri="{FF2B5EF4-FFF2-40B4-BE49-F238E27FC236}">
                  <a16:creationId xmlns:a16="http://schemas.microsoft.com/office/drawing/2014/main" id="{8D6D6AD0-A3CE-CB5D-24CA-1162881D8892}"/>
                </a:ext>
              </a:extLst>
            </p:cNvPr>
            <p:cNvSpPr/>
            <p:nvPr/>
          </p:nvSpPr>
          <p:spPr>
            <a:xfrm>
              <a:off x="1600995" y="2686323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05" name="橢圓 204">
              <a:extLst>
                <a:ext uri="{FF2B5EF4-FFF2-40B4-BE49-F238E27FC236}">
                  <a16:creationId xmlns:a16="http://schemas.microsoft.com/office/drawing/2014/main" id="{17607FFE-02EB-E9FA-809B-EBCE5EE43A13}"/>
                </a:ext>
              </a:extLst>
            </p:cNvPr>
            <p:cNvSpPr/>
            <p:nvPr/>
          </p:nvSpPr>
          <p:spPr>
            <a:xfrm>
              <a:off x="2397829" y="2686323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06" name="橢圓 205">
              <a:extLst>
                <a:ext uri="{FF2B5EF4-FFF2-40B4-BE49-F238E27FC236}">
                  <a16:creationId xmlns:a16="http://schemas.microsoft.com/office/drawing/2014/main" id="{49B43831-943F-5E3E-38D5-71E2D41FCE54}"/>
                </a:ext>
              </a:extLst>
            </p:cNvPr>
            <p:cNvSpPr/>
            <p:nvPr/>
          </p:nvSpPr>
          <p:spPr>
            <a:xfrm>
              <a:off x="3194663" y="2686323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207" name="直線接點 206">
              <a:extLst>
                <a:ext uri="{FF2B5EF4-FFF2-40B4-BE49-F238E27FC236}">
                  <a16:creationId xmlns:a16="http://schemas.microsoft.com/office/drawing/2014/main" id="{FB88C014-4D3D-B8B7-47D2-0B939AB88C74}"/>
                </a:ext>
              </a:extLst>
            </p:cNvPr>
            <p:cNvCxnSpPr>
              <a:cxnSpLocks/>
              <a:stCxn id="197" idx="0"/>
              <a:endCxn id="201" idx="4"/>
            </p:cNvCxnSpPr>
            <p:nvPr/>
          </p:nvCxnSpPr>
          <p:spPr>
            <a:xfrm flipV="1">
              <a:off x="1867003" y="4389642"/>
              <a:ext cx="391885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線接點 207">
              <a:extLst>
                <a:ext uri="{FF2B5EF4-FFF2-40B4-BE49-F238E27FC236}">
                  <a16:creationId xmlns:a16="http://schemas.microsoft.com/office/drawing/2014/main" id="{D43BB1A3-6DE2-0272-F1A5-2528153F7558}"/>
                </a:ext>
              </a:extLst>
            </p:cNvPr>
            <p:cNvCxnSpPr>
              <a:cxnSpLocks/>
              <a:stCxn id="198" idx="0"/>
              <a:endCxn id="202" idx="4"/>
            </p:cNvCxnSpPr>
            <p:nvPr/>
          </p:nvCxnSpPr>
          <p:spPr>
            <a:xfrm flipV="1">
              <a:off x="2663837" y="4389642"/>
              <a:ext cx="391885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線接點 209">
              <a:extLst>
                <a:ext uri="{FF2B5EF4-FFF2-40B4-BE49-F238E27FC236}">
                  <a16:creationId xmlns:a16="http://schemas.microsoft.com/office/drawing/2014/main" id="{FBDABB51-23C4-66BD-1525-9748446ABE63}"/>
                </a:ext>
              </a:extLst>
            </p:cNvPr>
            <p:cNvCxnSpPr>
              <a:cxnSpLocks/>
              <a:stCxn id="199" idx="0"/>
              <a:endCxn id="202" idx="4"/>
            </p:cNvCxnSpPr>
            <p:nvPr/>
          </p:nvCxnSpPr>
          <p:spPr>
            <a:xfrm flipH="1" flipV="1">
              <a:off x="3055722" y="4389642"/>
              <a:ext cx="40494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線接點 210">
              <a:extLst>
                <a:ext uri="{FF2B5EF4-FFF2-40B4-BE49-F238E27FC236}">
                  <a16:creationId xmlns:a16="http://schemas.microsoft.com/office/drawing/2014/main" id="{FF9B7852-3D67-5D36-6F7C-0A4D72B4AB74}"/>
                </a:ext>
              </a:extLst>
            </p:cNvPr>
            <p:cNvCxnSpPr>
              <a:cxnSpLocks/>
              <a:stCxn id="198" idx="0"/>
              <a:endCxn id="201" idx="4"/>
            </p:cNvCxnSpPr>
            <p:nvPr/>
          </p:nvCxnSpPr>
          <p:spPr>
            <a:xfrm flipH="1" flipV="1">
              <a:off x="2258888" y="4389642"/>
              <a:ext cx="40494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線接點 211">
              <a:extLst>
                <a:ext uri="{FF2B5EF4-FFF2-40B4-BE49-F238E27FC236}">
                  <a16:creationId xmlns:a16="http://schemas.microsoft.com/office/drawing/2014/main" id="{2C334EE5-2CD9-25E0-3E9E-2C9062939A01}"/>
                </a:ext>
              </a:extLst>
            </p:cNvPr>
            <p:cNvCxnSpPr>
              <a:cxnSpLocks/>
              <a:stCxn id="197" idx="0"/>
              <a:endCxn id="200" idx="4"/>
            </p:cNvCxnSpPr>
            <p:nvPr/>
          </p:nvCxnSpPr>
          <p:spPr>
            <a:xfrm flipH="1" flipV="1">
              <a:off x="1462054" y="4389642"/>
              <a:ext cx="40494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線接點 212">
              <a:extLst>
                <a:ext uri="{FF2B5EF4-FFF2-40B4-BE49-F238E27FC236}">
                  <a16:creationId xmlns:a16="http://schemas.microsoft.com/office/drawing/2014/main" id="{8F5F126E-4535-248B-2D12-1A95ED0D29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7003" y="5536753"/>
              <a:ext cx="0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線接點 213">
              <a:extLst>
                <a:ext uri="{FF2B5EF4-FFF2-40B4-BE49-F238E27FC236}">
                  <a16:creationId xmlns:a16="http://schemas.microsoft.com/office/drawing/2014/main" id="{A99F4641-3692-5597-6485-EE73C63ECA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3837" y="5536753"/>
              <a:ext cx="0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線接點 214">
              <a:extLst>
                <a:ext uri="{FF2B5EF4-FFF2-40B4-BE49-F238E27FC236}">
                  <a16:creationId xmlns:a16="http://schemas.microsoft.com/office/drawing/2014/main" id="{B5C3E004-DBC7-D6BB-9EC4-08468A4550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0671" y="5536753"/>
              <a:ext cx="0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線接點 215">
              <a:extLst>
                <a:ext uri="{FF2B5EF4-FFF2-40B4-BE49-F238E27FC236}">
                  <a16:creationId xmlns:a16="http://schemas.microsoft.com/office/drawing/2014/main" id="{47931D56-7EC2-8573-B8E7-8F90FD691E1D}"/>
                </a:ext>
              </a:extLst>
            </p:cNvPr>
            <p:cNvCxnSpPr>
              <a:cxnSpLocks/>
              <a:stCxn id="201" idx="0"/>
              <a:endCxn id="204" idx="4"/>
            </p:cNvCxnSpPr>
            <p:nvPr/>
          </p:nvCxnSpPr>
          <p:spPr>
            <a:xfrm flipH="1" flipV="1">
              <a:off x="1867003" y="3218339"/>
              <a:ext cx="391885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線接點 216">
              <a:extLst>
                <a:ext uri="{FF2B5EF4-FFF2-40B4-BE49-F238E27FC236}">
                  <a16:creationId xmlns:a16="http://schemas.microsoft.com/office/drawing/2014/main" id="{B267DA1B-4EC4-BA9F-FDF5-52C00D1BD70E}"/>
                </a:ext>
              </a:extLst>
            </p:cNvPr>
            <p:cNvCxnSpPr>
              <a:cxnSpLocks/>
              <a:stCxn id="201" idx="0"/>
              <a:endCxn id="205" idx="4"/>
            </p:cNvCxnSpPr>
            <p:nvPr/>
          </p:nvCxnSpPr>
          <p:spPr>
            <a:xfrm flipV="1">
              <a:off x="2258888" y="3218339"/>
              <a:ext cx="40494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線接點 217">
              <a:extLst>
                <a:ext uri="{FF2B5EF4-FFF2-40B4-BE49-F238E27FC236}">
                  <a16:creationId xmlns:a16="http://schemas.microsoft.com/office/drawing/2014/main" id="{AACA06A5-6211-0B82-B98D-86BF0C87CB03}"/>
                </a:ext>
              </a:extLst>
            </p:cNvPr>
            <p:cNvCxnSpPr>
              <a:cxnSpLocks/>
              <a:stCxn id="201" idx="0"/>
              <a:endCxn id="206" idx="4"/>
            </p:cNvCxnSpPr>
            <p:nvPr/>
          </p:nvCxnSpPr>
          <p:spPr>
            <a:xfrm flipV="1">
              <a:off x="2258888" y="3218339"/>
              <a:ext cx="1201783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線接點 218">
              <a:extLst>
                <a:ext uri="{FF2B5EF4-FFF2-40B4-BE49-F238E27FC236}">
                  <a16:creationId xmlns:a16="http://schemas.microsoft.com/office/drawing/2014/main" id="{71098739-14C0-1BC8-5A56-693EF3B5CAE7}"/>
                </a:ext>
              </a:extLst>
            </p:cNvPr>
            <p:cNvCxnSpPr>
              <a:cxnSpLocks/>
              <a:stCxn id="203" idx="0"/>
              <a:endCxn id="206" idx="4"/>
            </p:cNvCxnSpPr>
            <p:nvPr/>
          </p:nvCxnSpPr>
          <p:spPr>
            <a:xfrm flipH="1" flipV="1">
              <a:off x="3460671" y="3218339"/>
              <a:ext cx="391885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線接點 219">
              <a:extLst>
                <a:ext uri="{FF2B5EF4-FFF2-40B4-BE49-F238E27FC236}">
                  <a16:creationId xmlns:a16="http://schemas.microsoft.com/office/drawing/2014/main" id="{9F8F2BA2-DF56-4123-5574-1BB26E9FE877}"/>
                </a:ext>
              </a:extLst>
            </p:cNvPr>
            <p:cNvCxnSpPr>
              <a:cxnSpLocks/>
              <a:stCxn id="202" idx="0"/>
              <a:endCxn id="205" idx="4"/>
            </p:cNvCxnSpPr>
            <p:nvPr/>
          </p:nvCxnSpPr>
          <p:spPr>
            <a:xfrm flipH="1" flipV="1">
              <a:off x="2663837" y="3218339"/>
              <a:ext cx="391885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線接點 221">
              <a:extLst>
                <a:ext uri="{FF2B5EF4-FFF2-40B4-BE49-F238E27FC236}">
                  <a16:creationId xmlns:a16="http://schemas.microsoft.com/office/drawing/2014/main" id="{48571C9E-735C-7BBF-C14C-62CC63A87E7E}"/>
                </a:ext>
              </a:extLst>
            </p:cNvPr>
            <p:cNvCxnSpPr>
              <a:cxnSpLocks/>
              <a:stCxn id="200" idx="0"/>
              <a:endCxn id="205" idx="4"/>
            </p:cNvCxnSpPr>
            <p:nvPr/>
          </p:nvCxnSpPr>
          <p:spPr>
            <a:xfrm flipV="1">
              <a:off x="1462054" y="3218339"/>
              <a:ext cx="1201783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線接點 222">
              <a:extLst>
                <a:ext uri="{FF2B5EF4-FFF2-40B4-BE49-F238E27FC236}">
                  <a16:creationId xmlns:a16="http://schemas.microsoft.com/office/drawing/2014/main" id="{85F6B9B0-44D3-010A-B3E1-68AF71591345}"/>
                </a:ext>
              </a:extLst>
            </p:cNvPr>
            <p:cNvCxnSpPr>
              <a:cxnSpLocks/>
              <a:stCxn id="200" idx="0"/>
              <a:endCxn id="204" idx="4"/>
            </p:cNvCxnSpPr>
            <p:nvPr/>
          </p:nvCxnSpPr>
          <p:spPr>
            <a:xfrm flipV="1">
              <a:off x="1462054" y="3218339"/>
              <a:ext cx="40494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線接點 223">
              <a:extLst>
                <a:ext uri="{FF2B5EF4-FFF2-40B4-BE49-F238E27FC236}">
                  <a16:creationId xmlns:a16="http://schemas.microsoft.com/office/drawing/2014/main" id="{83AAF887-013D-3EED-5C1B-0C29DA0F305A}"/>
                </a:ext>
              </a:extLst>
            </p:cNvPr>
            <p:cNvCxnSpPr>
              <a:cxnSpLocks/>
              <a:stCxn id="197" idx="0"/>
              <a:endCxn id="202" idx="4"/>
            </p:cNvCxnSpPr>
            <p:nvPr/>
          </p:nvCxnSpPr>
          <p:spPr>
            <a:xfrm flipV="1">
              <a:off x="1867003" y="4389642"/>
              <a:ext cx="118871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線接點 224">
              <a:extLst>
                <a:ext uri="{FF2B5EF4-FFF2-40B4-BE49-F238E27FC236}">
                  <a16:creationId xmlns:a16="http://schemas.microsoft.com/office/drawing/2014/main" id="{A8C960FF-9FD9-CBC4-74BE-B2C724BE2828}"/>
                </a:ext>
              </a:extLst>
            </p:cNvPr>
            <p:cNvCxnSpPr>
              <a:cxnSpLocks/>
              <a:stCxn id="198" idx="0"/>
              <a:endCxn id="203" idx="4"/>
            </p:cNvCxnSpPr>
            <p:nvPr/>
          </p:nvCxnSpPr>
          <p:spPr>
            <a:xfrm flipV="1">
              <a:off x="2663837" y="4389642"/>
              <a:ext cx="118871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線接點 225">
              <a:extLst>
                <a:ext uri="{FF2B5EF4-FFF2-40B4-BE49-F238E27FC236}">
                  <a16:creationId xmlns:a16="http://schemas.microsoft.com/office/drawing/2014/main" id="{62FBCDFC-3922-7F7B-14B0-0C4507955D69}"/>
                </a:ext>
              </a:extLst>
            </p:cNvPr>
            <p:cNvCxnSpPr>
              <a:cxnSpLocks/>
              <a:stCxn id="199" idx="0"/>
              <a:endCxn id="201" idx="4"/>
            </p:cNvCxnSpPr>
            <p:nvPr/>
          </p:nvCxnSpPr>
          <p:spPr>
            <a:xfrm flipH="1" flipV="1">
              <a:off x="2258888" y="4389642"/>
              <a:ext cx="1201783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線接點 226">
              <a:extLst>
                <a:ext uri="{FF2B5EF4-FFF2-40B4-BE49-F238E27FC236}">
                  <a16:creationId xmlns:a16="http://schemas.microsoft.com/office/drawing/2014/main" id="{1385317C-8B5D-96CC-7552-7940685E1778}"/>
                </a:ext>
              </a:extLst>
            </p:cNvPr>
            <p:cNvCxnSpPr>
              <a:cxnSpLocks/>
              <a:stCxn id="199" idx="0"/>
              <a:endCxn id="200" idx="4"/>
            </p:cNvCxnSpPr>
            <p:nvPr/>
          </p:nvCxnSpPr>
          <p:spPr>
            <a:xfrm flipH="1" flipV="1">
              <a:off x="1462054" y="4389642"/>
              <a:ext cx="1998617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線接點 227">
              <a:extLst>
                <a:ext uri="{FF2B5EF4-FFF2-40B4-BE49-F238E27FC236}">
                  <a16:creationId xmlns:a16="http://schemas.microsoft.com/office/drawing/2014/main" id="{7AF2D162-896B-5927-0FCB-4A400FCCE4F9}"/>
                </a:ext>
              </a:extLst>
            </p:cNvPr>
            <p:cNvCxnSpPr>
              <a:cxnSpLocks/>
              <a:stCxn id="198" idx="0"/>
              <a:endCxn id="200" idx="4"/>
            </p:cNvCxnSpPr>
            <p:nvPr/>
          </p:nvCxnSpPr>
          <p:spPr>
            <a:xfrm flipH="1" flipV="1">
              <a:off x="1462054" y="4389642"/>
              <a:ext cx="1201783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線接點 228">
              <a:extLst>
                <a:ext uri="{FF2B5EF4-FFF2-40B4-BE49-F238E27FC236}">
                  <a16:creationId xmlns:a16="http://schemas.microsoft.com/office/drawing/2014/main" id="{ED8247ED-799A-BDA5-00B6-D34FA2C49BC5}"/>
                </a:ext>
              </a:extLst>
            </p:cNvPr>
            <p:cNvCxnSpPr>
              <a:cxnSpLocks/>
              <a:stCxn id="197" idx="0"/>
              <a:endCxn id="203" idx="4"/>
            </p:cNvCxnSpPr>
            <p:nvPr/>
          </p:nvCxnSpPr>
          <p:spPr>
            <a:xfrm flipV="1">
              <a:off x="1867003" y="4389642"/>
              <a:ext cx="1985553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線接點 229">
              <a:extLst>
                <a:ext uri="{FF2B5EF4-FFF2-40B4-BE49-F238E27FC236}">
                  <a16:creationId xmlns:a16="http://schemas.microsoft.com/office/drawing/2014/main" id="{3A19F8A9-0160-15D5-F9AC-8298A8447E96}"/>
                </a:ext>
              </a:extLst>
            </p:cNvPr>
            <p:cNvCxnSpPr>
              <a:cxnSpLocks/>
              <a:stCxn id="202" idx="0"/>
              <a:endCxn id="206" idx="4"/>
            </p:cNvCxnSpPr>
            <p:nvPr/>
          </p:nvCxnSpPr>
          <p:spPr>
            <a:xfrm flipV="1">
              <a:off x="3055722" y="3218339"/>
              <a:ext cx="40494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線接點 231">
              <a:extLst>
                <a:ext uri="{FF2B5EF4-FFF2-40B4-BE49-F238E27FC236}">
                  <a16:creationId xmlns:a16="http://schemas.microsoft.com/office/drawing/2014/main" id="{5B019782-A5EE-3B9A-B36A-D775A8109113}"/>
                </a:ext>
              </a:extLst>
            </p:cNvPr>
            <p:cNvCxnSpPr>
              <a:cxnSpLocks/>
              <a:stCxn id="202" idx="0"/>
              <a:endCxn id="204" idx="4"/>
            </p:cNvCxnSpPr>
            <p:nvPr/>
          </p:nvCxnSpPr>
          <p:spPr>
            <a:xfrm flipH="1" flipV="1">
              <a:off x="1867003" y="3218339"/>
              <a:ext cx="118871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直線接點 232">
              <a:extLst>
                <a:ext uri="{FF2B5EF4-FFF2-40B4-BE49-F238E27FC236}">
                  <a16:creationId xmlns:a16="http://schemas.microsoft.com/office/drawing/2014/main" id="{64DA23D3-A6A5-465B-C500-0D5653B4E97D}"/>
                </a:ext>
              </a:extLst>
            </p:cNvPr>
            <p:cNvCxnSpPr>
              <a:cxnSpLocks/>
              <a:stCxn id="200" idx="0"/>
              <a:endCxn id="206" idx="4"/>
            </p:cNvCxnSpPr>
            <p:nvPr/>
          </p:nvCxnSpPr>
          <p:spPr>
            <a:xfrm flipV="1">
              <a:off x="1462054" y="3218339"/>
              <a:ext cx="1998617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文字方塊 233">
              <a:extLst>
                <a:ext uri="{FF2B5EF4-FFF2-40B4-BE49-F238E27FC236}">
                  <a16:creationId xmlns:a16="http://schemas.microsoft.com/office/drawing/2014/main" id="{A8592F7C-B725-5B5E-94AF-52A93FD2BA56}"/>
                </a:ext>
              </a:extLst>
            </p:cNvPr>
            <p:cNvSpPr txBox="1"/>
            <p:nvPr/>
          </p:nvSpPr>
          <p:spPr>
            <a:xfrm>
              <a:off x="1285010" y="1970500"/>
              <a:ext cx="26688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TW" altLang="en-US" sz="20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方式</a:t>
              </a:r>
              <a:r>
                <a:rPr kumimoji="1" lang="en-US" altLang="zh-TW" sz="2000" b="1" dirty="0"/>
                <a:t>1: Weight Pruning</a:t>
              </a:r>
              <a:endParaRPr kumimoji="1" lang="zh-TW" altLang="en-US" sz="2000" b="1" dirty="0"/>
            </a:p>
          </p:txBody>
        </p:sp>
      </p:grpSp>
      <p:sp>
        <p:nvSpPr>
          <p:cNvPr id="235" name="文字方塊 234">
            <a:extLst>
              <a:ext uri="{FF2B5EF4-FFF2-40B4-BE49-F238E27FC236}">
                <a16:creationId xmlns:a16="http://schemas.microsoft.com/office/drawing/2014/main" id="{D01A3923-B319-D8F3-6603-8525D73E8CD3}"/>
              </a:ext>
            </a:extLst>
          </p:cNvPr>
          <p:cNvSpPr txBox="1"/>
          <p:nvPr/>
        </p:nvSpPr>
        <p:spPr>
          <a:xfrm>
            <a:off x="5407381" y="4910385"/>
            <a:ext cx="8685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" altLang="zh-TW" sz="1400" dirty="0">
                <a:solidFill>
                  <a:srgbClr val="FF0000"/>
                </a:solidFill>
                <a:ea typeface="Microsoft JhengHei" panose="020B0604030504040204" pitchFamily="34" charset="-120"/>
              </a:rPr>
              <a:t>-0.0005</a:t>
            </a:r>
            <a:endParaRPr lang="zh-TW" altLang="en-US" sz="1400" dirty="0">
              <a:solidFill>
                <a:srgbClr val="FF0000"/>
              </a:solidFill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791C714-C265-57F2-8279-0BEB58EBB5F2}"/>
              </a:ext>
            </a:extLst>
          </p:cNvPr>
          <p:cNvSpPr txBox="1"/>
          <p:nvPr/>
        </p:nvSpPr>
        <p:spPr>
          <a:xfrm>
            <a:off x="7698377" y="641963"/>
            <a:ext cx="376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Han, Song, et al. "Learning both weights and connections for efficient neural network." </a:t>
            </a:r>
            <a:r>
              <a:rPr kumimoji="1" lang="en" altLang="zh-TW" sz="1200" dirty="0" err="1"/>
              <a:t>NeurIPS</a:t>
            </a:r>
            <a:r>
              <a:rPr kumimoji="1" lang="en" altLang="zh-TW" sz="1200" dirty="0"/>
              <a:t> 2015.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85892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7ABB51-289D-F5F0-6443-B5709252D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Unstructured Pruning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優缺點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1FC3CBD-0743-3086-9310-230916832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12886174-D885-29FB-6BC4-556B8A1641F4}"/>
              </a:ext>
            </a:extLst>
          </p:cNvPr>
          <p:cNvSpPr/>
          <p:nvPr/>
        </p:nvSpPr>
        <p:spPr>
          <a:xfrm>
            <a:off x="1302523" y="5083316"/>
            <a:ext cx="532016" cy="532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DEEA4390-214C-7054-5F6E-6F2837E6291E}"/>
              </a:ext>
            </a:extLst>
          </p:cNvPr>
          <p:cNvSpPr/>
          <p:nvPr/>
        </p:nvSpPr>
        <p:spPr>
          <a:xfrm>
            <a:off x="2099357" y="5083316"/>
            <a:ext cx="532016" cy="532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92FE9869-4E9F-B33B-E3E4-F19EB886AC16}"/>
              </a:ext>
            </a:extLst>
          </p:cNvPr>
          <p:cNvSpPr/>
          <p:nvPr/>
        </p:nvSpPr>
        <p:spPr>
          <a:xfrm>
            <a:off x="2896191" y="5083316"/>
            <a:ext cx="532016" cy="532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2DB77F76-CD37-F828-7181-E4711C4FF0A5}"/>
              </a:ext>
            </a:extLst>
          </p:cNvPr>
          <p:cNvSpPr/>
          <p:nvPr/>
        </p:nvSpPr>
        <p:spPr>
          <a:xfrm>
            <a:off x="897574" y="3936205"/>
            <a:ext cx="532016" cy="532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FCE1DEC8-5370-E51D-FD6E-5EDB1DB72BBB}"/>
              </a:ext>
            </a:extLst>
          </p:cNvPr>
          <p:cNvSpPr/>
          <p:nvPr/>
        </p:nvSpPr>
        <p:spPr>
          <a:xfrm>
            <a:off x="1694408" y="3936205"/>
            <a:ext cx="532016" cy="532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CF24B6B1-409B-74FE-38AA-97456F84CF3C}"/>
              </a:ext>
            </a:extLst>
          </p:cNvPr>
          <p:cNvSpPr/>
          <p:nvPr/>
        </p:nvSpPr>
        <p:spPr>
          <a:xfrm>
            <a:off x="2491242" y="3936205"/>
            <a:ext cx="532016" cy="532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15E7AFA6-2147-5828-E1B0-237CBABB41E2}"/>
              </a:ext>
            </a:extLst>
          </p:cNvPr>
          <p:cNvSpPr/>
          <p:nvPr/>
        </p:nvSpPr>
        <p:spPr>
          <a:xfrm>
            <a:off x="3288076" y="3936205"/>
            <a:ext cx="532016" cy="532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412D1FE2-C9E8-7D93-EA73-58258F60DDCF}"/>
              </a:ext>
            </a:extLst>
          </p:cNvPr>
          <p:cNvSpPr/>
          <p:nvPr/>
        </p:nvSpPr>
        <p:spPr>
          <a:xfrm>
            <a:off x="1302523" y="2764902"/>
            <a:ext cx="532016" cy="532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A7E61E5E-D2EF-DA46-68E5-C6FDCBC400F0}"/>
              </a:ext>
            </a:extLst>
          </p:cNvPr>
          <p:cNvSpPr/>
          <p:nvPr/>
        </p:nvSpPr>
        <p:spPr>
          <a:xfrm>
            <a:off x="2099357" y="2764902"/>
            <a:ext cx="532016" cy="532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296E5793-FE00-BB79-C60B-D6F04A59E72B}"/>
              </a:ext>
            </a:extLst>
          </p:cNvPr>
          <p:cNvSpPr/>
          <p:nvPr/>
        </p:nvSpPr>
        <p:spPr>
          <a:xfrm>
            <a:off x="2896191" y="2764902"/>
            <a:ext cx="532016" cy="5320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B2385D47-D8E9-EC00-1BEC-642BC1B198A8}"/>
              </a:ext>
            </a:extLst>
          </p:cNvPr>
          <p:cNvCxnSpPr>
            <a:cxnSpLocks/>
            <a:stCxn id="5" idx="0"/>
            <a:endCxn id="9" idx="4"/>
          </p:cNvCxnSpPr>
          <p:nvPr/>
        </p:nvCxnSpPr>
        <p:spPr>
          <a:xfrm flipV="1">
            <a:off x="1568531" y="4468221"/>
            <a:ext cx="391885" cy="615095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425234B5-1528-9F09-E149-CE8A716AC128}"/>
              </a:ext>
            </a:extLst>
          </p:cNvPr>
          <p:cNvCxnSpPr>
            <a:cxnSpLocks/>
            <a:stCxn id="6" idx="0"/>
            <a:endCxn id="10" idx="4"/>
          </p:cNvCxnSpPr>
          <p:nvPr/>
        </p:nvCxnSpPr>
        <p:spPr>
          <a:xfrm flipV="1">
            <a:off x="2365365" y="4468221"/>
            <a:ext cx="391885" cy="615095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A2EA4EA3-A1D6-FE12-4168-5B9CEBCD7FA6}"/>
              </a:ext>
            </a:extLst>
          </p:cNvPr>
          <p:cNvCxnSpPr>
            <a:cxnSpLocks/>
            <a:stCxn id="6" idx="0"/>
            <a:endCxn id="9" idx="4"/>
          </p:cNvCxnSpPr>
          <p:nvPr/>
        </p:nvCxnSpPr>
        <p:spPr>
          <a:xfrm flipH="1" flipV="1">
            <a:off x="1960416" y="4468221"/>
            <a:ext cx="404949" cy="615095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7EA6D060-14AC-FF69-079E-203F2CA90B41}"/>
              </a:ext>
            </a:extLst>
          </p:cNvPr>
          <p:cNvCxnSpPr>
            <a:cxnSpLocks/>
            <a:stCxn id="5" idx="0"/>
            <a:endCxn id="8" idx="4"/>
          </p:cNvCxnSpPr>
          <p:nvPr/>
        </p:nvCxnSpPr>
        <p:spPr>
          <a:xfrm flipH="1" flipV="1">
            <a:off x="1163582" y="4468221"/>
            <a:ext cx="404949" cy="615095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0FDF1BBE-BD3E-CA4B-EFA4-1055F91DD30F}"/>
              </a:ext>
            </a:extLst>
          </p:cNvPr>
          <p:cNvCxnSpPr>
            <a:cxnSpLocks/>
          </p:cNvCxnSpPr>
          <p:nvPr/>
        </p:nvCxnSpPr>
        <p:spPr>
          <a:xfrm flipV="1">
            <a:off x="1568531" y="5615332"/>
            <a:ext cx="0" cy="615095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69797F81-40B9-E59A-B3F8-58F8C0ED4220}"/>
              </a:ext>
            </a:extLst>
          </p:cNvPr>
          <p:cNvCxnSpPr>
            <a:cxnSpLocks/>
          </p:cNvCxnSpPr>
          <p:nvPr/>
        </p:nvCxnSpPr>
        <p:spPr>
          <a:xfrm flipV="1">
            <a:off x="2365365" y="5615332"/>
            <a:ext cx="0" cy="615095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BB2A2C29-2FE1-B51C-4F46-83158C6006FC}"/>
              </a:ext>
            </a:extLst>
          </p:cNvPr>
          <p:cNvCxnSpPr>
            <a:cxnSpLocks/>
          </p:cNvCxnSpPr>
          <p:nvPr/>
        </p:nvCxnSpPr>
        <p:spPr>
          <a:xfrm flipV="1">
            <a:off x="3162199" y="5615332"/>
            <a:ext cx="0" cy="615095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DFC54D05-0030-40CC-588D-852CA5F145AE}"/>
              </a:ext>
            </a:extLst>
          </p:cNvPr>
          <p:cNvCxnSpPr>
            <a:cxnSpLocks/>
            <a:stCxn id="9" idx="0"/>
            <a:endCxn id="12" idx="4"/>
          </p:cNvCxnSpPr>
          <p:nvPr/>
        </p:nvCxnSpPr>
        <p:spPr>
          <a:xfrm flipH="1" flipV="1">
            <a:off x="1568531" y="3296918"/>
            <a:ext cx="391885" cy="639287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DDDF0F5F-E9F7-EEF4-E2AC-15E9006248D6}"/>
              </a:ext>
            </a:extLst>
          </p:cNvPr>
          <p:cNvCxnSpPr>
            <a:cxnSpLocks/>
            <a:stCxn id="9" idx="0"/>
            <a:endCxn id="13" idx="4"/>
          </p:cNvCxnSpPr>
          <p:nvPr/>
        </p:nvCxnSpPr>
        <p:spPr>
          <a:xfrm flipV="1">
            <a:off x="1960416" y="3296918"/>
            <a:ext cx="404949" cy="639287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B99CCE7B-DFBF-6B78-8287-6B921136048E}"/>
              </a:ext>
            </a:extLst>
          </p:cNvPr>
          <p:cNvCxnSpPr>
            <a:cxnSpLocks/>
            <a:stCxn id="11" idx="0"/>
            <a:endCxn id="14" idx="4"/>
          </p:cNvCxnSpPr>
          <p:nvPr/>
        </p:nvCxnSpPr>
        <p:spPr>
          <a:xfrm flipH="1" flipV="1">
            <a:off x="3162199" y="3296918"/>
            <a:ext cx="391885" cy="639287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1D795075-C7D2-5BD2-FE4D-2A23C2788DAC}"/>
              </a:ext>
            </a:extLst>
          </p:cNvPr>
          <p:cNvCxnSpPr>
            <a:cxnSpLocks/>
            <a:stCxn id="10" idx="0"/>
            <a:endCxn id="13" idx="4"/>
          </p:cNvCxnSpPr>
          <p:nvPr/>
        </p:nvCxnSpPr>
        <p:spPr>
          <a:xfrm flipH="1" flipV="1">
            <a:off x="2365365" y="3296918"/>
            <a:ext cx="391885" cy="639287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E5F907E1-2AEA-CDA6-37C8-730E07F02AA3}"/>
              </a:ext>
            </a:extLst>
          </p:cNvPr>
          <p:cNvCxnSpPr>
            <a:cxnSpLocks/>
            <a:stCxn id="8" idx="0"/>
            <a:endCxn id="12" idx="4"/>
          </p:cNvCxnSpPr>
          <p:nvPr/>
        </p:nvCxnSpPr>
        <p:spPr>
          <a:xfrm flipV="1">
            <a:off x="1163582" y="3296918"/>
            <a:ext cx="404949" cy="639287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F18A1DAB-7E49-AB28-EECF-E610E048CDB5}"/>
              </a:ext>
            </a:extLst>
          </p:cNvPr>
          <p:cNvCxnSpPr>
            <a:cxnSpLocks/>
            <a:stCxn id="5" idx="0"/>
            <a:endCxn id="10" idx="4"/>
          </p:cNvCxnSpPr>
          <p:nvPr/>
        </p:nvCxnSpPr>
        <p:spPr>
          <a:xfrm flipV="1">
            <a:off x="1568531" y="4468221"/>
            <a:ext cx="1188719" cy="615095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16457B7B-3DD3-0AFE-7E15-A0581007361A}"/>
              </a:ext>
            </a:extLst>
          </p:cNvPr>
          <p:cNvCxnSpPr>
            <a:cxnSpLocks/>
            <a:stCxn id="7" idx="0"/>
            <a:endCxn id="9" idx="4"/>
          </p:cNvCxnSpPr>
          <p:nvPr/>
        </p:nvCxnSpPr>
        <p:spPr>
          <a:xfrm flipH="1" flipV="1">
            <a:off x="1960416" y="4468221"/>
            <a:ext cx="1201783" cy="615095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FFE34770-DB6B-BBE5-A3B2-1322F9E4E171}"/>
              </a:ext>
            </a:extLst>
          </p:cNvPr>
          <p:cNvCxnSpPr>
            <a:cxnSpLocks/>
            <a:stCxn id="5" idx="0"/>
            <a:endCxn id="11" idx="4"/>
          </p:cNvCxnSpPr>
          <p:nvPr/>
        </p:nvCxnSpPr>
        <p:spPr>
          <a:xfrm flipV="1">
            <a:off x="1568531" y="4468221"/>
            <a:ext cx="1985553" cy="615095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C2360CE2-134F-3312-FA20-5512DCB0D3A6}"/>
              </a:ext>
            </a:extLst>
          </p:cNvPr>
          <p:cNvCxnSpPr>
            <a:cxnSpLocks/>
            <a:stCxn id="10" idx="0"/>
            <a:endCxn id="14" idx="4"/>
          </p:cNvCxnSpPr>
          <p:nvPr/>
        </p:nvCxnSpPr>
        <p:spPr>
          <a:xfrm flipV="1">
            <a:off x="2757250" y="3296918"/>
            <a:ext cx="404949" cy="639287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7A04C7D2-9F91-2672-DB83-BBD5A730EBB7}"/>
              </a:ext>
            </a:extLst>
          </p:cNvPr>
          <p:cNvCxnSpPr>
            <a:cxnSpLocks/>
            <a:stCxn id="8" idx="0"/>
            <a:endCxn id="14" idx="4"/>
          </p:cNvCxnSpPr>
          <p:nvPr/>
        </p:nvCxnSpPr>
        <p:spPr>
          <a:xfrm flipV="1">
            <a:off x="1163582" y="3296918"/>
            <a:ext cx="1998617" cy="639287"/>
          </a:xfrm>
          <a:prstGeom prst="line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D4D48F9-2318-7E65-CBF4-6FAE37DAE934}"/>
              </a:ext>
            </a:extLst>
          </p:cNvPr>
          <p:cNvSpPr txBox="1"/>
          <p:nvPr/>
        </p:nvSpPr>
        <p:spPr>
          <a:xfrm>
            <a:off x="1002275" y="1967305"/>
            <a:ext cx="2726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方式</a:t>
            </a:r>
            <a:r>
              <a:rPr kumimoji="1" lang="en-US" altLang="zh-TW" sz="2000" b="1" dirty="0"/>
              <a:t>1: Weight Pruning </a:t>
            </a:r>
          </a:p>
          <a:p>
            <a:pPr algn="ctr"/>
            <a:endParaRPr kumimoji="1" lang="en-US" altLang="zh-TW" sz="2000" b="1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9955C42-BFD3-7696-9DC1-1FFF2C0318F8}"/>
              </a:ext>
            </a:extLst>
          </p:cNvPr>
          <p:cNvSpPr txBox="1"/>
          <p:nvPr/>
        </p:nvSpPr>
        <p:spPr>
          <a:xfrm>
            <a:off x="4288095" y="1967305"/>
            <a:ext cx="7062651" cy="1889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b="1" dirty="0">
                <a:solidFill>
                  <a:srgbClr val="00B050"/>
                </a:solidFill>
                <a:ea typeface="Microsoft JhengHei" panose="020B0604030504040204" pitchFamily="34" charset="-120"/>
              </a:rPr>
              <a:t>優點：</a:t>
            </a:r>
            <a:endParaRPr kumimoji="1" lang="en-US" altLang="zh-TW" sz="2000" b="1" dirty="0">
              <a:solidFill>
                <a:srgbClr val="00B050"/>
              </a:solidFill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剪的是單個權重，可以任意刪除來達到很高的壓縮率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剪掉的是影響小的權重，因此通常和原本模型相比的效能損失可能較小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0531B29B-3A92-C99C-1C53-A6235AE7E8B1}"/>
              </a:ext>
            </a:extLst>
          </p:cNvPr>
          <p:cNvSpPr txBox="1"/>
          <p:nvPr/>
        </p:nvSpPr>
        <p:spPr>
          <a:xfrm>
            <a:off x="4288095" y="3926547"/>
            <a:ext cx="7424929" cy="2351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b="1" dirty="0">
                <a:solidFill>
                  <a:srgbClr val="0070C0"/>
                </a:solidFill>
                <a:ea typeface="Microsoft JhengHei" panose="020B0604030504040204" pitchFamily="34" charset="-120"/>
              </a:rPr>
              <a:t>缺點：</a:t>
            </a:r>
            <a:endParaRPr kumimoji="1" lang="en-US" altLang="zh-TW" sz="2000" b="1" dirty="0">
              <a:solidFill>
                <a:srgbClr val="0070C0"/>
              </a:solidFill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難以構成統一的平行化矩陣，例如：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有的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Nodes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有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2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個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outputs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；有的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Node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只有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1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個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input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有的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Nodes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有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2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個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inputs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；有的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Nodes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有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1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個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input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雖然參數變少，但可能難以平行化，故速度可能慢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50787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7ABB51-289D-F5F0-6443-B5709252D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Structured Pruning 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方法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1FC3CBD-0743-3086-9310-230916832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7EBE7D79-2D27-3FE7-EACD-565C48C3B1EB}"/>
              </a:ext>
            </a:extLst>
          </p:cNvPr>
          <p:cNvGrpSpPr/>
          <p:nvPr/>
        </p:nvGrpSpPr>
        <p:grpSpPr>
          <a:xfrm>
            <a:off x="2994074" y="2234008"/>
            <a:ext cx="2922518" cy="4181348"/>
            <a:chOff x="1196046" y="1970500"/>
            <a:chExt cx="2922518" cy="4181348"/>
          </a:xfrm>
        </p:grpSpPr>
        <p:sp>
          <p:nvSpPr>
            <p:cNvPr id="33" name="橢圓 32">
              <a:extLst>
                <a:ext uri="{FF2B5EF4-FFF2-40B4-BE49-F238E27FC236}">
                  <a16:creationId xmlns:a16="http://schemas.microsoft.com/office/drawing/2014/main" id="{20DF687C-15B5-473C-E9FC-815FF2456DA5}"/>
                </a:ext>
              </a:extLst>
            </p:cNvPr>
            <p:cNvSpPr/>
            <p:nvPr/>
          </p:nvSpPr>
          <p:spPr>
            <a:xfrm>
              <a:off x="1600995" y="5004737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4" name="橢圓 33">
              <a:extLst>
                <a:ext uri="{FF2B5EF4-FFF2-40B4-BE49-F238E27FC236}">
                  <a16:creationId xmlns:a16="http://schemas.microsoft.com/office/drawing/2014/main" id="{C489A8A3-CF3F-05AE-1A46-50BB07DDACAF}"/>
                </a:ext>
              </a:extLst>
            </p:cNvPr>
            <p:cNvSpPr/>
            <p:nvPr/>
          </p:nvSpPr>
          <p:spPr>
            <a:xfrm>
              <a:off x="2397829" y="5004737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5" name="橢圓 34">
              <a:extLst>
                <a:ext uri="{FF2B5EF4-FFF2-40B4-BE49-F238E27FC236}">
                  <a16:creationId xmlns:a16="http://schemas.microsoft.com/office/drawing/2014/main" id="{FC9C8FC5-8BF5-0C38-3CC9-AE0572C90A8E}"/>
                </a:ext>
              </a:extLst>
            </p:cNvPr>
            <p:cNvSpPr/>
            <p:nvPr/>
          </p:nvSpPr>
          <p:spPr>
            <a:xfrm>
              <a:off x="3194663" y="5004737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6" name="橢圓 35">
              <a:extLst>
                <a:ext uri="{FF2B5EF4-FFF2-40B4-BE49-F238E27FC236}">
                  <a16:creationId xmlns:a16="http://schemas.microsoft.com/office/drawing/2014/main" id="{0C791CE2-2062-F4E8-7B40-F8F4ADCA75E8}"/>
                </a:ext>
              </a:extLst>
            </p:cNvPr>
            <p:cNvSpPr/>
            <p:nvPr/>
          </p:nvSpPr>
          <p:spPr>
            <a:xfrm>
              <a:off x="1196046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39" name="橢圓 38">
              <a:extLst>
                <a:ext uri="{FF2B5EF4-FFF2-40B4-BE49-F238E27FC236}">
                  <a16:creationId xmlns:a16="http://schemas.microsoft.com/office/drawing/2014/main" id="{02A884DE-5FFD-2C75-B32B-C57BAA8C674A}"/>
                </a:ext>
              </a:extLst>
            </p:cNvPr>
            <p:cNvSpPr/>
            <p:nvPr/>
          </p:nvSpPr>
          <p:spPr>
            <a:xfrm>
              <a:off x="1992880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0" name="橢圓 39">
              <a:extLst>
                <a:ext uri="{FF2B5EF4-FFF2-40B4-BE49-F238E27FC236}">
                  <a16:creationId xmlns:a16="http://schemas.microsoft.com/office/drawing/2014/main" id="{5335ACDB-5CF8-C903-2192-1D144601A53D}"/>
                </a:ext>
              </a:extLst>
            </p:cNvPr>
            <p:cNvSpPr/>
            <p:nvPr/>
          </p:nvSpPr>
          <p:spPr>
            <a:xfrm>
              <a:off x="2789714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A93E15F1-6421-0850-E3CB-0CAB1FA80C24}"/>
                </a:ext>
              </a:extLst>
            </p:cNvPr>
            <p:cNvSpPr/>
            <p:nvPr/>
          </p:nvSpPr>
          <p:spPr>
            <a:xfrm>
              <a:off x="3586548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60DF0AF7-3BAE-0011-707E-25394AB3259C}"/>
                </a:ext>
              </a:extLst>
            </p:cNvPr>
            <p:cNvSpPr/>
            <p:nvPr/>
          </p:nvSpPr>
          <p:spPr>
            <a:xfrm>
              <a:off x="1600995" y="2686323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3" name="橢圓 42">
              <a:extLst>
                <a:ext uri="{FF2B5EF4-FFF2-40B4-BE49-F238E27FC236}">
                  <a16:creationId xmlns:a16="http://schemas.microsoft.com/office/drawing/2014/main" id="{D14471D3-2D3B-7E8E-A16E-AF79E3107FD2}"/>
                </a:ext>
              </a:extLst>
            </p:cNvPr>
            <p:cNvSpPr/>
            <p:nvPr/>
          </p:nvSpPr>
          <p:spPr>
            <a:xfrm>
              <a:off x="2397829" y="2686323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44" name="橢圓 43">
              <a:extLst>
                <a:ext uri="{FF2B5EF4-FFF2-40B4-BE49-F238E27FC236}">
                  <a16:creationId xmlns:a16="http://schemas.microsoft.com/office/drawing/2014/main" id="{989DC54F-562E-4276-2692-09342AD27294}"/>
                </a:ext>
              </a:extLst>
            </p:cNvPr>
            <p:cNvSpPr/>
            <p:nvPr/>
          </p:nvSpPr>
          <p:spPr>
            <a:xfrm>
              <a:off x="3194663" y="2686323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D469B548-80E9-CEE6-AD5A-F17B03AFE826}"/>
                </a:ext>
              </a:extLst>
            </p:cNvPr>
            <p:cNvCxnSpPr>
              <a:cxnSpLocks/>
              <a:stCxn id="33" idx="0"/>
              <a:endCxn id="39" idx="4"/>
            </p:cNvCxnSpPr>
            <p:nvPr/>
          </p:nvCxnSpPr>
          <p:spPr>
            <a:xfrm flipV="1">
              <a:off x="1867003" y="4389642"/>
              <a:ext cx="391885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接點 45">
              <a:extLst>
                <a:ext uri="{FF2B5EF4-FFF2-40B4-BE49-F238E27FC236}">
                  <a16:creationId xmlns:a16="http://schemas.microsoft.com/office/drawing/2014/main" id="{A0FE0FB8-D870-A966-E896-24A17DF905D6}"/>
                </a:ext>
              </a:extLst>
            </p:cNvPr>
            <p:cNvCxnSpPr>
              <a:cxnSpLocks/>
              <a:stCxn id="34" idx="0"/>
              <a:endCxn id="40" idx="4"/>
            </p:cNvCxnSpPr>
            <p:nvPr/>
          </p:nvCxnSpPr>
          <p:spPr>
            <a:xfrm flipV="1">
              <a:off x="2663837" y="4389642"/>
              <a:ext cx="391885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接點 46">
              <a:extLst>
                <a:ext uri="{FF2B5EF4-FFF2-40B4-BE49-F238E27FC236}">
                  <a16:creationId xmlns:a16="http://schemas.microsoft.com/office/drawing/2014/main" id="{3B8EFD59-781E-B4BB-8B8D-FAAA2CB6993F}"/>
                </a:ext>
              </a:extLst>
            </p:cNvPr>
            <p:cNvCxnSpPr>
              <a:cxnSpLocks/>
              <a:stCxn id="35" idx="0"/>
              <a:endCxn id="41" idx="4"/>
            </p:cNvCxnSpPr>
            <p:nvPr/>
          </p:nvCxnSpPr>
          <p:spPr>
            <a:xfrm flipV="1">
              <a:off x="3460671" y="4389642"/>
              <a:ext cx="391885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>
              <a:extLst>
                <a:ext uri="{FF2B5EF4-FFF2-40B4-BE49-F238E27FC236}">
                  <a16:creationId xmlns:a16="http://schemas.microsoft.com/office/drawing/2014/main" id="{51FBD570-A7D2-AA8F-2AB0-06E4CC8CEE06}"/>
                </a:ext>
              </a:extLst>
            </p:cNvPr>
            <p:cNvCxnSpPr>
              <a:cxnSpLocks/>
              <a:stCxn id="35" idx="0"/>
              <a:endCxn id="40" idx="4"/>
            </p:cNvCxnSpPr>
            <p:nvPr/>
          </p:nvCxnSpPr>
          <p:spPr>
            <a:xfrm flipH="1" flipV="1">
              <a:off x="3055722" y="4389642"/>
              <a:ext cx="40494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10A70842-BDB6-3778-7485-810BE4FFB948}"/>
                </a:ext>
              </a:extLst>
            </p:cNvPr>
            <p:cNvCxnSpPr>
              <a:cxnSpLocks/>
              <a:stCxn id="34" idx="0"/>
              <a:endCxn id="39" idx="4"/>
            </p:cNvCxnSpPr>
            <p:nvPr/>
          </p:nvCxnSpPr>
          <p:spPr>
            <a:xfrm flipH="1" flipV="1">
              <a:off x="2258888" y="4389642"/>
              <a:ext cx="40494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53BA6FB3-2998-3111-4194-0738278EAE67}"/>
                </a:ext>
              </a:extLst>
            </p:cNvPr>
            <p:cNvCxnSpPr>
              <a:cxnSpLocks/>
              <a:stCxn id="33" idx="0"/>
              <a:endCxn id="36" idx="4"/>
            </p:cNvCxnSpPr>
            <p:nvPr/>
          </p:nvCxnSpPr>
          <p:spPr>
            <a:xfrm flipH="1" flipV="1">
              <a:off x="1462054" y="4389642"/>
              <a:ext cx="40494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id="{B500E7A4-ED16-CA41-A50A-95D1985534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7003" y="5536753"/>
              <a:ext cx="0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接點 51">
              <a:extLst>
                <a:ext uri="{FF2B5EF4-FFF2-40B4-BE49-F238E27FC236}">
                  <a16:creationId xmlns:a16="http://schemas.microsoft.com/office/drawing/2014/main" id="{99DA27EF-BA97-ECCD-F91B-ED2AC2DCF1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3837" y="5536753"/>
              <a:ext cx="0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接點 52">
              <a:extLst>
                <a:ext uri="{FF2B5EF4-FFF2-40B4-BE49-F238E27FC236}">
                  <a16:creationId xmlns:a16="http://schemas.microsoft.com/office/drawing/2014/main" id="{F7C66E1D-2F4D-5E40-88C0-E6CE9E6733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0671" y="5536753"/>
              <a:ext cx="0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接點 53">
              <a:extLst>
                <a:ext uri="{FF2B5EF4-FFF2-40B4-BE49-F238E27FC236}">
                  <a16:creationId xmlns:a16="http://schemas.microsoft.com/office/drawing/2014/main" id="{A14CB27C-6DF1-B38F-525B-BC7CD553A96C}"/>
                </a:ext>
              </a:extLst>
            </p:cNvPr>
            <p:cNvCxnSpPr>
              <a:cxnSpLocks/>
              <a:stCxn id="39" idx="0"/>
              <a:endCxn id="42" idx="4"/>
            </p:cNvCxnSpPr>
            <p:nvPr/>
          </p:nvCxnSpPr>
          <p:spPr>
            <a:xfrm flipH="1" flipV="1">
              <a:off x="1867003" y="3218339"/>
              <a:ext cx="391885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接點 54">
              <a:extLst>
                <a:ext uri="{FF2B5EF4-FFF2-40B4-BE49-F238E27FC236}">
                  <a16:creationId xmlns:a16="http://schemas.microsoft.com/office/drawing/2014/main" id="{310003B0-D842-E767-112B-6DE9347E978A}"/>
                </a:ext>
              </a:extLst>
            </p:cNvPr>
            <p:cNvCxnSpPr>
              <a:cxnSpLocks/>
              <a:stCxn id="39" idx="0"/>
              <a:endCxn id="43" idx="4"/>
            </p:cNvCxnSpPr>
            <p:nvPr/>
          </p:nvCxnSpPr>
          <p:spPr>
            <a:xfrm flipV="1">
              <a:off x="2258888" y="3218339"/>
              <a:ext cx="40494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接點 55">
              <a:extLst>
                <a:ext uri="{FF2B5EF4-FFF2-40B4-BE49-F238E27FC236}">
                  <a16:creationId xmlns:a16="http://schemas.microsoft.com/office/drawing/2014/main" id="{96AFFD16-B343-AD3D-73B9-0C20A79DB95C}"/>
                </a:ext>
              </a:extLst>
            </p:cNvPr>
            <p:cNvCxnSpPr>
              <a:cxnSpLocks/>
              <a:stCxn id="39" idx="0"/>
              <a:endCxn id="44" idx="4"/>
            </p:cNvCxnSpPr>
            <p:nvPr/>
          </p:nvCxnSpPr>
          <p:spPr>
            <a:xfrm flipV="1">
              <a:off x="2258888" y="3218339"/>
              <a:ext cx="1201783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19B352BE-405B-1C84-439B-95B5ABA0B592}"/>
                </a:ext>
              </a:extLst>
            </p:cNvPr>
            <p:cNvCxnSpPr>
              <a:cxnSpLocks/>
              <a:stCxn id="41" idx="0"/>
              <a:endCxn id="44" idx="4"/>
            </p:cNvCxnSpPr>
            <p:nvPr/>
          </p:nvCxnSpPr>
          <p:spPr>
            <a:xfrm flipH="1" flipV="1">
              <a:off x="3460671" y="3218339"/>
              <a:ext cx="391885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接點 57">
              <a:extLst>
                <a:ext uri="{FF2B5EF4-FFF2-40B4-BE49-F238E27FC236}">
                  <a16:creationId xmlns:a16="http://schemas.microsoft.com/office/drawing/2014/main" id="{CA7F0799-7C95-CA46-1851-073015885A42}"/>
                </a:ext>
              </a:extLst>
            </p:cNvPr>
            <p:cNvCxnSpPr>
              <a:cxnSpLocks/>
              <a:stCxn id="40" idx="0"/>
              <a:endCxn id="43" idx="4"/>
            </p:cNvCxnSpPr>
            <p:nvPr/>
          </p:nvCxnSpPr>
          <p:spPr>
            <a:xfrm flipH="1" flipV="1">
              <a:off x="2663837" y="3218339"/>
              <a:ext cx="391885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線接點 58">
              <a:extLst>
                <a:ext uri="{FF2B5EF4-FFF2-40B4-BE49-F238E27FC236}">
                  <a16:creationId xmlns:a16="http://schemas.microsoft.com/office/drawing/2014/main" id="{E17B4584-7A10-103E-14FD-6A191D1E6AC4}"/>
                </a:ext>
              </a:extLst>
            </p:cNvPr>
            <p:cNvCxnSpPr>
              <a:cxnSpLocks/>
              <a:stCxn id="41" idx="0"/>
              <a:endCxn id="43" idx="4"/>
            </p:cNvCxnSpPr>
            <p:nvPr/>
          </p:nvCxnSpPr>
          <p:spPr>
            <a:xfrm flipH="1" flipV="1">
              <a:off x="2663837" y="3218339"/>
              <a:ext cx="118871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接點 59">
              <a:extLst>
                <a:ext uri="{FF2B5EF4-FFF2-40B4-BE49-F238E27FC236}">
                  <a16:creationId xmlns:a16="http://schemas.microsoft.com/office/drawing/2014/main" id="{8E6FD0CC-5E01-93BF-B2BD-3A95D5617FA9}"/>
                </a:ext>
              </a:extLst>
            </p:cNvPr>
            <p:cNvCxnSpPr>
              <a:cxnSpLocks/>
              <a:stCxn id="36" idx="0"/>
              <a:endCxn id="43" idx="4"/>
            </p:cNvCxnSpPr>
            <p:nvPr/>
          </p:nvCxnSpPr>
          <p:spPr>
            <a:xfrm flipV="1">
              <a:off x="1462054" y="3218339"/>
              <a:ext cx="1201783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接點 60">
              <a:extLst>
                <a:ext uri="{FF2B5EF4-FFF2-40B4-BE49-F238E27FC236}">
                  <a16:creationId xmlns:a16="http://schemas.microsoft.com/office/drawing/2014/main" id="{6D2057F7-5018-99BE-2992-B31446880BE9}"/>
                </a:ext>
              </a:extLst>
            </p:cNvPr>
            <p:cNvCxnSpPr>
              <a:cxnSpLocks/>
              <a:stCxn id="36" idx="0"/>
              <a:endCxn id="42" idx="4"/>
            </p:cNvCxnSpPr>
            <p:nvPr/>
          </p:nvCxnSpPr>
          <p:spPr>
            <a:xfrm flipV="1">
              <a:off x="1462054" y="3218339"/>
              <a:ext cx="40494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接點 61">
              <a:extLst>
                <a:ext uri="{FF2B5EF4-FFF2-40B4-BE49-F238E27FC236}">
                  <a16:creationId xmlns:a16="http://schemas.microsoft.com/office/drawing/2014/main" id="{7F061F60-8867-A35B-2EA8-FD5506E27B77}"/>
                </a:ext>
              </a:extLst>
            </p:cNvPr>
            <p:cNvCxnSpPr>
              <a:cxnSpLocks/>
              <a:stCxn id="33" idx="0"/>
              <a:endCxn id="40" idx="4"/>
            </p:cNvCxnSpPr>
            <p:nvPr/>
          </p:nvCxnSpPr>
          <p:spPr>
            <a:xfrm flipV="1">
              <a:off x="1867003" y="4389642"/>
              <a:ext cx="118871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接點 62">
              <a:extLst>
                <a:ext uri="{FF2B5EF4-FFF2-40B4-BE49-F238E27FC236}">
                  <a16:creationId xmlns:a16="http://schemas.microsoft.com/office/drawing/2014/main" id="{7D359DB1-8BAB-8C48-36E7-67C2FBBC9F73}"/>
                </a:ext>
              </a:extLst>
            </p:cNvPr>
            <p:cNvCxnSpPr>
              <a:cxnSpLocks/>
              <a:stCxn id="34" idx="0"/>
              <a:endCxn id="41" idx="4"/>
            </p:cNvCxnSpPr>
            <p:nvPr/>
          </p:nvCxnSpPr>
          <p:spPr>
            <a:xfrm flipV="1">
              <a:off x="2663837" y="4389642"/>
              <a:ext cx="118871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接點 63">
              <a:extLst>
                <a:ext uri="{FF2B5EF4-FFF2-40B4-BE49-F238E27FC236}">
                  <a16:creationId xmlns:a16="http://schemas.microsoft.com/office/drawing/2014/main" id="{2132270C-E41D-1A90-8B6B-4FA0E5842F45}"/>
                </a:ext>
              </a:extLst>
            </p:cNvPr>
            <p:cNvCxnSpPr>
              <a:cxnSpLocks/>
              <a:stCxn id="35" idx="0"/>
              <a:endCxn id="39" idx="4"/>
            </p:cNvCxnSpPr>
            <p:nvPr/>
          </p:nvCxnSpPr>
          <p:spPr>
            <a:xfrm flipH="1" flipV="1">
              <a:off x="2258888" y="4389642"/>
              <a:ext cx="1201783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接點 64">
              <a:extLst>
                <a:ext uri="{FF2B5EF4-FFF2-40B4-BE49-F238E27FC236}">
                  <a16:creationId xmlns:a16="http://schemas.microsoft.com/office/drawing/2014/main" id="{991D7EB6-82FC-E7A0-F368-5AE72EAC0DB0}"/>
                </a:ext>
              </a:extLst>
            </p:cNvPr>
            <p:cNvCxnSpPr>
              <a:cxnSpLocks/>
              <a:stCxn id="35" idx="0"/>
              <a:endCxn id="36" idx="4"/>
            </p:cNvCxnSpPr>
            <p:nvPr/>
          </p:nvCxnSpPr>
          <p:spPr>
            <a:xfrm flipH="1" flipV="1">
              <a:off x="1462054" y="4389642"/>
              <a:ext cx="1998617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2F60EE21-4C41-0ECB-3EA1-9AA5203F01AA}"/>
                </a:ext>
              </a:extLst>
            </p:cNvPr>
            <p:cNvCxnSpPr>
              <a:cxnSpLocks/>
              <a:stCxn id="34" idx="0"/>
              <a:endCxn id="36" idx="4"/>
            </p:cNvCxnSpPr>
            <p:nvPr/>
          </p:nvCxnSpPr>
          <p:spPr>
            <a:xfrm flipH="1" flipV="1">
              <a:off x="1462054" y="4389642"/>
              <a:ext cx="1201783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452AE6EA-E0BA-62ED-5BB0-496C78B704A3}"/>
                </a:ext>
              </a:extLst>
            </p:cNvPr>
            <p:cNvCxnSpPr>
              <a:cxnSpLocks/>
              <a:stCxn id="33" idx="0"/>
              <a:endCxn id="41" idx="4"/>
            </p:cNvCxnSpPr>
            <p:nvPr/>
          </p:nvCxnSpPr>
          <p:spPr>
            <a:xfrm flipV="1">
              <a:off x="1867003" y="4389642"/>
              <a:ext cx="1985553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接點 67">
              <a:extLst>
                <a:ext uri="{FF2B5EF4-FFF2-40B4-BE49-F238E27FC236}">
                  <a16:creationId xmlns:a16="http://schemas.microsoft.com/office/drawing/2014/main" id="{88950E1D-4278-EB94-5C96-E406BE891160}"/>
                </a:ext>
              </a:extLst>
            </p:cNvPr>
            <p:cNvCxnSpPr>
              <a:cxnSpLocks/>
              <a:stCxn id="40" idx="0"/>
              <a:endCxn id="44" idx="4"/>
            </p:cNvCxnSpPr>
            <p:nvPr/>
          </p:nvCxnSpPr>
          <p:spPr>
            <a:xfrm flipV="1">
              <a:off x="3055722" y="3218339"/>
              <a:ext cx="40494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接點 68">
              <a:extLst>
                <a:ext uri="{FF2B5EF4-FFF2-40B4-BE49-F238E27FC236}">
                  <a16:creationId xmlns:a16="http://schemas.microsoft.com/office/drawing/2014/main" id="{568F8242-7162-1B5A-CB41-96282B0A1100}"/>
                </a:ext>
              </a:extLst>
            </p:cNvPr>
            <p:cNvCxnSpPr>
              <a:cxnSpLocks/>
              <a:stCxn id="41" idx="0"/>
              <a:endCxn id="42" idx="4"/>
            </p:cNvCxnSpPr>
            <p:nvPr/>
          </p:nvCxnSpPr>
          <p:spPr>
            <a:xfrm flipH="1" flipV="1">
              <a:off x="1867003" y="3218339"/>
              <a:ext cx="1985553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接點 69">
              <a:extLst>
                <a:ext uri="{FF2B5EF4-FFF2-40B4-BE49-F238E27FC236}">
                  <a16:creationId xmlns:a16="http://schemas.microsoft.com/office/drawing/2014/main" id="{0DCFC38E-B795-6D92-1B1E-2D2DEDFEAB05}"/>
                </a:ext>
              </a:extLst>
            </p:cNvPr>
            <p:cNvCxnSpPr>
              <a:cxnSpLocks/>
              <a:stCxn id="40" idx="0"/>
              <a:endCxn id="42" idx="4"/>
            </p:cNvCxnSpPr>
            <p:nvPr/>
          </p:nvCxnSpPr>
          <p:spPr>
            <a:xfrm flipH="1" flipV="1">
              <a:off x="1867003" y="3218339"/>
              <a:ext cx="118871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接點 70">
              <a:extLst>
                <a:ext uri="{FF2B5EF4-FFF2-40B4-BE49-F238E27FC236}">
                  <a16:creationId xmlns:a16="http://schemas.microsoft.com/office/drawing/2014/main" id="{11F60524-5B7A-7BE2-9463-6054A0B5A1D4}"/>
                </a:ext>
              </a:extLst>
            </p:cNvPr>
            <p:cNvCxnSpPr>
              <a:cxnSpLocks/>
              <a:stCxn id="36" idx="0"/>
              <a:endCxn id="44" idx="4"/>
            </p:cNvCxnSpPr>
            <p:nvPr/>
          </p:nvCxnSpPr>
          <p:spPr>
            <a:xfrm flipV="1">
              <a:off x="1462054" y="3218339"/>
              <a:ext cx="1998617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文字方塊 71">
              <a:extLst>
                <a:ext uri="{FF2B5EF4-FFF2-40B4-BE49-F238E27FC236}">
                  <a16:creationId xmlns:a16="http://schemas.microsoft.com/office/drawing/2014/main" id="{C0FE20E7-437F-6168-2A93-01B3160B945F}"/>
                </a:ext>
              </a:extLst>
            </p:cNvPr>
            <p:cNvSpPr txBox="1"/>
            <p:nvPr/>
          </p:nvSpPr>
          <p:spPr>
            <a:xfrm>
              <a:off x="1586943" y="1970500"/>
              <a:ext cx="212568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000" b="1" dirty="0"/>
                <a:t>Before Pruning</a:t>
              </a:r>
              <a:endParaRPr kumimoji="1" lang="zh-TW" altLang="en-US" sz="2000" b="1" dirty="0"/>
            </a:p>
          </p:txBody>
        </p:sp>
      </p:grp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5DADAABD-D62B-52F9-2644-815FD3605542}"/>
              </a:ext>
            </a:extLst>
          </p:cNvPr>
          <p:cNvSpPr txBox="1"/>
          <p:nvPr/>
        </p:nvSpPr>
        <p:spPr>
          <a:xfrm>
            <a:off x="610746" y="1627090"/>
            <a:ext cx="4704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移除</a:t>
            </a:r>
            <a:r>
              <a:rPr kumimoji="1" lang="en-US" altLang="zh-TW" dirty="0"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solidFill>
                  <a:srgbClr val="FF0000"/>
                </a:solidFill>
                <a:ea typeface="Microsoft JhengHei" panose="020B0604030504040204" pitchFamily="34" charset="-120"/>
              </a:rPr>
              <a:t>| activations</a:t>
            </a:r>
            <a:r>
              <a:rPr kumimoji="1" lang="zh-TW" altLang="en-US" dirty="0">
                <a:solidFill>
                  <a:srgbClr val="FF0000"/>
                </a:solidFill>
                <a:ea typeface="Microsoft JhengHei" panose="020B0604030504040204" pitchFamily="34" charset="-120"/>
              </a:rPr>
              <a:t> 數值</a:t>
            </a:r>
            <a:r>
              <a:rPr kumimoji="1" lang="en-US" altLang="zh-TW" dirty="0">
                <a:solidFill>
                  <a:srgbClr val="FF0000"/>
                </a:solidFill>
                <a:ea typeface="Microsoft JhengHei" panose="020B0604030504040204" pitchFamily="34" charset="-120"/>
              </a:rPr>
              <a:t>| &lt; threshold</a:t>
            </a:r>
            <a:r>
              <a:rPr kumimoji="1" lang="zh-TW" altLang="en-US" dirty="0">
                <a:solidFill>
                  <a:srgbClr val="FF0000"/>
                </a:solidFill>
                <a:ea typeface="Microsoft JhengHei" panose="020B0604030504040204" pitchFamily="34" charset="-120"/>
              </a:rPr>
              <a:t> </a:t>
            </a:r>
            <a:r>
              <a:rPr kumimoji="1" lang="zh-TW" altLang="en-US" dirty="0">
                <a:ea typeface="Microsoft JhengHei" panose="020B0604030504040204" pitchFamily="34" charset="-120"/>
              </a:rPr>
              <a:t>的 </a:t>
            </a:r>
            <a:r>
              <a:rPr kumimoji="1" lang="en-US" altLang="zh-TW" dirty="0">
                <a:ea typeface="Microsoft JhengHei" panose="020B0604030504040204" pitchFamily="34" charset="-120"/>
              </a:rPr>
              <a:t>neurons</a:t>
            </a:r>
          </a:p>
          <a:p>
            <a:r>
              <a:rPr kumimoji="1" lang="zh-TW" altLang="en-US" dirty="0">
                <a:ea typeface="Microsoft JhengHei" panose="020B0604030504040204" pitchFamily="34" charset="-120"/>
              </a:rPr>
              <a:t>例如：</a:t>
            </a:r>
            <a:r>
              <a:rPr kumimoji="1" lang="en" altLang="zh-TW" dirty="0">
                <a:ea typeface="Microsoft JhengHei" panose="020B0604030504040204" pitchFamily="34" charset="-120"/>
              </a:rPr>
              <a:t>threshold = 0.001</a:t>
            </a:r>
            <a:endParaRPr kumimoji="1" lang="en-US" altLang="zh-TW" dirty="0"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AF6A8FF-3E38-E51B-C939-9F0E279E1691}"/>
              </a:ext>
            </a:extLst>
          </p:cNvPr>
          <p:cNvSpPr txBox="1"/>
          <p:nvPr/>
        </p:nvSpPr>
        <p:spPr>
          <a:xfrm>
            <a:off x="4614705" y="4201879"/>
            <a:ext cx="478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" altLang="zh-TW" dirty="0">
                <a:solidFill>
                  <a:srgbClr val="FF0000"/>
                </a:solidFill>
                <a:ea typeface="Microsoft JhengHei" panose="020B0604030504040204" pitchFamily="34" charset="-120"/>
              </a:rPr>
              <a:t>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9961E30A-8E72-1AE1-B75A-2F50132FD039}"/>
              </a:ext>
            </a:extLst>
          </p:cNvPr>
          <p:cNvGrpSpPr/>
          <p:nvPr/>
        </p:nvGrpSpPr>
        <p:grpSpPr>
          <a:xfrm>
            <a:off x="7667627" y="3065188"/>
            <a:ext cx="2922518" cy="3465525"/>
            <a:chOff x="1196046" y="2686323"/>
            <a:chExt cx="2922518" cy="3465525"/>
          </a:xfrm>
        </p:grpSpPr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09AFBF2E-D24C-0922-E68A-296E4B0D6556}"/>
                </a:ext>
              </a:extLst>
            </p:cNvPr>
            <p:cNvSpPr/>
            <p:nvPr/>
          </p:nvSpPr>
          <p:spPr>
            <a:xfrm>
              <a:off x="1600995" y="5004737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3DE96DBE-A899-BECD-687C-415510FC8C8E}"/>
                </a:ext>
              </a:extLst>
            </p:cNvPr>
            <p:cNvSpPr/>
            <p:nvPr/>
          </p:nvSpPr>
          <p:spPr>
            <a:xfrm>
              <a:off x="2397829" y="5004737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784A3138-3438-D2D3-DC61-1E372B8FDCD0}"/>
                </a:ext>
              </a:extLst>
            </p:cNvPr>
            <p:cNvSpPr/>
            <p:nvPr/>
          </p:nvSpPr>
          <p:spPr>
            <a:xfrm>
              <a:off x="3194663" y="5004737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CAD286D0-48F0-3666-B8D2-128EE9B7C3E8}"/>
                </a:ext>
              </a:extLst>
            </p:cNvPr>
            <p:cNvSpPr/>
            <p:nvPr/>
          </p:nvSpPr>
          <p:spPr>
            <a:xfrm>
              <a:off x="1196046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3607CAC5-F639-D48A-F4A3-B429D4E27306}"/>
                </a:ext>
              </a:extLst>
            </p:cNvPr>
            <p:cNvSpPr/>
            <p:nvPr/>
          </p:nvSpPr>
          <p:spPr>
            <a:xfrm>
              <a:off x="1992880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FCF4E97C-B7BA-1159-DFE5-C8E46B2B026C}"/>
                </a:ext>
              </a:extLst>
            </p:cNvPr>
            <p:cNvSpPr/>
            <p:nvPr/>
          </p:nvSpPr>
          <p:spPr>
            <a:xfrm>
              <a:off x="3586548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31F45659-C462-D278-0044-BDEC01E17F33}"/>
                </a:ext>
              </a:extLst>
            </p:cNvPr>
            <p:cNvSpPr/>
            <p:nvPr/>
          </p:nvSpPr>
          <p:spPr>
            <a:xfrm>
              <a:off x="1600995" y="2686323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6" name="橢圓 15">
              <a:extLst>
                <a:ext uri="{FF2B5EF4-FFF2-40B4-BE49-F238E27FC236}">
                  <a16:creationId xmlns:a16="http://schemas.microsoft.com/office/drawing/2014/main" id="{6A4FBB32-A536-F65D-D7FD-EB41A16FA789}"/>
                </a:ext>
              </a:extLst>
            </p:cNvPr>
            <p:cNvSpPr/>
            <p:nvPr/>
          </p:nvSpPr>
          <p:spPr>
            <a:xfrm>
              <a:off x="2397829" y="2686323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7" name="橢圓 16">
              <a:extLst>
                <a:ext uri="{FF2B5EF4-FFF2-40B4-BE49-F238E27FC236}">
                  <a16:creationId xmlns:a16="http://schemas.microsoft.com/office/drawing/2014/main" id="{CE15DD52-4C1E-0D1E-102A-456C1A68030C}"/>
                </a:ext>
              </a:extLst>
            </p:cNvPr>
            <p:cNvSpPr/>
            <p:nvPr/>
          </p:nvSpPr>
          <p:spPr>
            <a:xfrm>
              <a:off x="3194663" y="2686323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D221F811-9B55-ECFB-A96C-F6439E50E656}"/>
                </a:ext>
              </a:extLst>
            </p:cNvPr>
            <p:cNvCxnSpPr>
              <a:cxnSpLocks/>
              <a:stCxn id="9" idx="0"/>
              <a:endCxn id="13" idx="4"/>
            </p:cNvCxnSpPr>
            <p:nvPr/>
          </p:nvCxnSpPr>
          <p:spPr>
            <a:xfrm flipV="1">
              <a:off x="1867003" y="4389642"/>
              <a:ext cx="391885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4D8991D1-D4E4-CB21-2A90-E048AD9D5464}"/>
                </a:ext>
              </a:extLst>
            </p:cNvPr>
            <p:cNvCxnSpPr>
              <a:cxnSpLocks/>
              <a:stCxn id="11" idx="0"/>
              <a:endCxn id="14" idx="4"/>
            </p:cNvCxnSpPr>
            <p:nvPr/>
          </p:nvCxnSpPr>
          <p:spPr>
            <a:xfrm flipV="1">
              <a:off x="3460671" y="4389642"/>
              <a:ext cx="391885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D5B74A7F-4056-B0C1-B98F-D55AE6F7E0E9}"/>
                </a:ext>
              </a:extLst>
            </p:cNvPr>
            <p:cNvCxnSpPr>
              <a:cxnSpLocks/>
              <a:stCxn id="10" idx="0"/>
              <a:endCxn id="13" idx="4"/>
            </p:cNvCxnSpPr>
            <p:nvPr/>
          </p:nvCxnSpPr>
          <p:spPr>
            <a:xfrm flipH="1" flipV="1">
              <a:off x="2258888" y="4389642"/>
              <a:ext cx="40494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1DBD3ED5-E676-12B5-0A45-F6B23BDE5F57}"/>
                </a:ext>
              </a:extLst>
            </p:cNvPr>
            <p:cNvCxnSpPr>
              <a:cxnSpLocks/>
              <a:stCxn id="9" idx="0"/>
              <a:endCxn id="12" idx="4"/>
            </p:cNvCxnSpPr>
            <p:nvPr/>
          </p:nvCxnSpPr>
          <p:spPr>
            <a:xfrm flipH="1" flipV="1">
              <a:off x="1462054" y="4389642"/>
              <a:ext cx="40494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101AD8D2-761B-2531-620C-38EBC527C9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7003" y="5536753"/>
              <a:ext cx="0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C2B858B0-2021-743A-1875-03A3DAED07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3837" y="5536753"/>
              <a:ext cx="0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BA5B67E8-5689-1A79-EA6C-02D5554A92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0671" y="5536753"/>
              <a:ext cx="0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37EAB918-7C4D-3300-50A4-A0A882FF4E6E}"/>
                </a:ext>
              </a:extLst>
            </p:cNvPr>
            <p:cNvCxnSpPr>
              <a:cxnSpLocks/>
              <a:stCxn id="13" idx="0"/>
              <a:endCxn id="15" idx="4"/>
            </p:cNvCxnSpPr>
            <p:nvPr/>
          </p:nvCxnSpPr>
          <p:spPr>
            <a:xfrm flipH="1" flipV="1">
              <a:off x="1867003" y="3218339"/>
              <a:ext cx="391885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BAFF825E-4192-5B42-C064-CFB554CEA848}"/>
                </a:ext>
              </a:extLst>
            </p:cNvPr>
            <p:cNvCxnSpPr>
              <a:cxnSpLocks/>
              <a:stCxn id="13" idx="0"/>
              <a:endCxn id="16" idx="4"/>
            </p:cNvCxnSpPr>
            <p:nvPr/>
          </p:nvCxnSpPr>
          <p:spPr>
            <a:xfrm flipV="1">
              <a:off x="2258888" y="3218339"/>
              <a:ext cx="40494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5AE7C245-055B-2248-CD85-062F07D7B6A3}"/>
                </a:ext>
              </a:extLst>
            </p:cNvPr>
            <p:cNvCxnSpPr>
              <a:cxnSpLocks/>
              <a:stCxn id="13" idx="0"/>
              <a:endCxn id="17" idx="4"/>
            </p:cNvCxnSpPr>
            <p:nvPr/>
          </p:nvCxnSpPr>
          <p:spPr>
            <a:xfrm flipV="1">
              <a:off x="2258888" y="3218339"/>
              <a:ext cx="1201783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D1D9C356-87CD-6BD8-CE01-02841560D1FF}"/>
                </a:ext>
              </a:extLst>
            </p:cNvPr>
            <p:cNvCxnSpPr>
              <a:cxnSpLocks/>
              <a:stCxn id="14" idx="0"/>
              <a:endCxn id="17" idx="4"/>
            </p:cNvCxnSpPr>
            <p:nvPr/>
          </p:nvCxnSpPr>
          <p:spPr>
            <a:xfrm flipH="1" flipV="1">
              <a:off x="3460671" y="3218339"/>
              <a:ext cx="391885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CCC79E53-A0AF-FC4D-EC43-7DFE012AD742}"/>
                </a:ext>
              </a:extLst>
            </p:cNvPr>
            <p:cNvCxnSpPr>
              <a:cxnSpLocks/>
              <a:stCxn id="14" idx="0"/>
              <a:endCxn id="16" idx="4"/>
            </p:cNvCxnSpPr>
            <p:nvPr/>
          </p:nvCxnSpPr>
          <p:spPr>
            <a:xfrm flipH="1" flipV="1">
              <a:off x="2663837" y="3218339"/>
              <a:ext cx="118871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37AD3F15-210A-A3D1-F659-548FCAF30991}"/>
                </a:ext>
              </a:extLst>
            </p:cNvPr>
            <p:cNvCxnSpPr>
              <a:cxnSpLocks/>
              <a:stCxn id="12" idx="0"/>
              <a:endCxn id="16" idx="4"/>
            </p:cNvCxnSpPr>
            <p:nvPr/>
          </p:nvCxnSpPr>
          <p:spPr>
            <a:xfrm flipV="1">
              <a:off x="1462054" y="3218339"/>
              <a:ext cx="1201783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D1A4919D-7E6E-2DA1-0894-6D875893F086}"/>
                </a:ext>
              </a:extLst>
            </p:cNvPr>
            <p:cNvCxnSpPr>
              <a:cxnSpLocks/>
              <a:stCxn id="12" idx="0"/>
              <a:endCxn id="15" idx="4"/>
            </p:cNvCxnSpPr>
            <p:nvPr/>
          </p:nvCxnSpPr>
          <p:spPr>
            <a:xfrm flipV="1">
              <a:off x="1462054" y="3218339"/>
              <a:ext cx="40494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5328079D-785D-C833-32C3-91C0295478B8}"/>
                </a:ext>
              </a:extLst>
            </p:cNvPr>
            <p:cNvCxnSpPr>
              <a:cxnSpLocks/>
              <a:stCxn id="10" idx="0"/>
              <a:endCxn id="14" idx="4"/>
            </p:cNvCxnSpPr>
            <p:nvPr/>
          </p:nvCxnSpPr>
          <p:spPr>
            <a:xfrm flipV="1">
              <a:off x="2663837" y="4389642"/>
              <a:ext cx="118871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8FA55AFB-99CC-0741-3A30-B463ABCE0A82}"/>
                </a:ext>
              </a:extLst>
            </p:cNvPr>
            <p:cNvCxnSpPr>
              <a:cxnSpLocks/>
              <a:stCxn id="11" idx="0"/>
              <a:endCxn id="13" idx="4"/>
            </p:cNvCxnSpPr>
            <p:nvPr/>
          </p:nvCxnSpPr>
          <p:spPr>
            <a:xfrm flipH="1" flipV="1">
              <a:off x="2258888" y="4389642"/>
              <a:ext cx="1201783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3D204FD3-5B0C-E298-F7CF-01B02084133C}"/>
                </a:ext>
              </a:extLst>
            </p:cNvPr>
            <p:cNvCxnSpPr>
              <a:cxnSpLocks/>
              <a:stCxn id="11" idx="0"/>
              <a:endCxn id="12" idx="4"/>
            </p:cNvCxnSpPr>
            <p:nvPr/>
          </p:nvCxnSpPr>
          <p:spPr>
            <a:xfrm flipH="1" flipV="1">
              <a:off x="1462054" y="4389642"/>
              <a:ext cx="1998617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接點 73">
              <a:extLst>
                <a:ext uri="{FF2B5EF4-FFF2-40B4-BE49-F238E27FC236}">
                  <a16:creationId xmlns:a16="http://schemas.microsoft.com/office/drawing/2014/main" id="{BCB71873-46E2-4AC1-12E1-D1E7173865BA}"/>
                </a:ext>
              </a:extLst>
            </p:cNvPr>
            <p:cNvCxnSpPr>
              <a:cxnSpLocks/>
              <a:stCxn id="10" idx="0"/>
              <a:endCxn id="12" idx="4"/>
            </p:cNvCxnSpPr>
            <p:nvPr/>
          </p:nvCxnSpPr>
          <p:spPr>
            <a:xfrm flipH="1" flipV="1">
              <a:off x="1462054" y="4389642"/>
              <a:ext cx="1201783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線接點 76">
              <a:extLst>
                <a:ext uri="{FF2B5EF4-FFF2-40B4-BE49-F238E27FC236}">
                  <a16:creationId xmlns:a16="http://schemas.microsoft.com/office/drawing/2014/main" id="{3BD3867C-C810-2F55-E27B-E66C0C08FE45}"/>
                </a:ext>
              </a:extLst>
            </p:cNvPr>
            <p:cNvCxnSpPr>
              <a:cxnSpLocks/>
              <a:stCxn id="9" idx="0"/>
              <a:endCxn id="14" idx="4"/>
            </p:cNvCxnSpPr>
            <p:nvPr/>
          </p:nvCxnSpPr>
          <p:spPr>
            <a:xfrm flipV="1">
              <a:off x="1867003" y="4389642"/>
              <a:ext cx="1985553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線接點 77">
              <a:extLst>
                <a:ext uri="{FF2B5EF4-FFF2-40B4-BE49-F238E27FC236}">
                  <a16:creationId xmlns:a16="http://schemas.microsoft.com/office/drawing/2014/main" id="{556171C0-0035-6A4F-FA5C-E5D4E58202C3}"/>
                </a:ext>
              </a:extLst>
            </p:cNvPr>
            <p:cNvCxnSpPr>
              <a:cxnSpLocks/>
              <a:stCxn id="14" idx="0"/>
              <a:endCxn id="15" idx="4"/>
            </p:cNvCxnSpPr>
            <p:nvPr/>
          </p:nvCxnSpPr>
          <p:spPr>
            <a:xfrm flipH="1" flipV="1">
              <a:off x="1867003" y="3218339"/>
              <a:ext cx="1985553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線接點 78">
              <a:extLst>
                <a:ext uri="{FF2B5EF4-FFF2-40B4-BE49-F238E27FC236}">
                  <a16:creationId xmlns:a16="http://schemas.microsoft.com/office/drawing/2014/main" id="{4646978F-1301-BAD5-841D-27ADFF8F9C40}"/>
                </a:ext>
              </a:extLst>
            </p:cNvPr>
            <p:cNvCxnSpPr>
              <a:cxnSpLocks/>
              <a:stCxn id="12" idx="0"/>
              <a:endCxn id="17" idx="4"/>
            </p:cNvCxnSpPr>
            <p:nvPr/>
          </p:nvCxnSpPr>
          <p:spPr>
            <a:xfrm flipV="1">
              <a:off x="1462054" y="3218339"/>
              <a:ext cx="1998617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9F7379BC-3BFF-0CB5-6535-CE3E9888661F}"/>
              </a:ext>
            </a:extLst>
          </p:cNvPr>
          <p:cNvSpPr txBox="1"/>
          <p:nvPr/>
        </p:nvSpPr>
        <p:spPr>
          <a:xfrm>
            <a:off x="7772328" y="2273421"/>
            <a:ext cx="2726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方式</a:t>
            </a:r>
            <a:r>
              <a:rPr kumimoji="1" lang="en-US" altLang="zh-TW" sz="2000" b="1" dirty="0"/>
              <a:t>2: Node Pruning </a:t>
            </a: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32716233-D1DF-EBD3-785B-A1DA44F1182E}"/>
              </a:ext>
            </a:extLst>
          </p:cNvPr>
          <p:cNvSpPr txBox="1"/>
          <p:nvPr/>
        </p:nvSpPr>
        <p:spPr>
          <a:xfrm>
            <a:off x="2940689" y="4201879"/>
            <a:ext cx="593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0.91</a:t>
            </a:r>
            <a:endParaRPr lang="zh-TW" altLang="en-US" dirty="0"/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CF362F27-9E4F-9FF3-BCA2-4C8F233D77E2}"/>
              </a:ext>
            </a:extLst>
          </p:cNvPr>
          <p:cNvSpPr txBox="1"/>
          <p:nvPr/>
        </p:nvSpPr>
        <p:spPr>
          <a:xfrm>
            <a:off x="3744454" y="4201879"/>
            <a:ext cx="593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0.45</a:t>
            </a:r>
            <a:endParaRPr lang="zh-TW" altLang="en-US" dirty="0"/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CE8AE309-5E96-59B1-1C44-FB202A7FA704}"/>
              </a:ext>
            </a:extLst>
          </p:cNvPr>
          <p:cNvSpPr txBox="1"/>
          <p:nvPr/>
        </p:nvSpPr>
        <p:spPr>
          <a:xfrm>
            <a:off x="5356796" y="4200223"/>
            <a:ext cx="593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0.22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227E352-8699-D0B5-414E-025335E3F176}"/>
              </a:ext>
            </a:extLst>
          </p:cNvPr>
          <p:cNvSpPr txBox="1"/>
          <p:nvPr/>
        </p:nvSpPr>
        <p:spPr>
          <a:xfrm>
            <a:off x="7698377" y="641963"/>
            <a:ext cx="3764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Hu, </a:t>
            </a:r>
            <a:r>
              <a:rPr kumimoji="1" lang="en" altLang="zh-TW" sz="1200" dirty="0" err="1"/>
              <a:t>Hengyuan</a:t>
            </a:r>
            <a:r>
              <a:rPr kumimoji="1" lang="en" altLang="zh-TW" sz="1200" dirty="0"/>
              <a:t>, et al. "Network trimming: A data-driven neuron pruning approach towards efficient deep architectures." </a:t>
            </a:r>
            <a:r>
              <a:rPr kumimoji="1" lang="en" altLang="zh-TW" sz="1200" dirty="0" err="1"/>
              <a:t>arXiv</a:t>
            </a:r>
            <a:r>
              <a:rPr kumimoji="1" lang="en" altLang="zh-TW" sz="1200" dirty="0"/>
              <a:t> preprint arXiv:1607.03250 (2016).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16253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388302-3CEC-B298-1B40-7CD6CA2A8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Structured Pruning 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優缺點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3F8FE91-6B3D-3AA1-86B2-8D9894E67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E133625C-4B7E-058A-8FCF-2E5CF4870374}"/>
              </a:ext>
            </a:extLst>
          </p:cNvPr>
          <p:cNvGrpSpPr/>
          <p:nvPr/>
        </p:nvGrpSpPr>
        <p:grpSpPr>
          <a:xfrm>
            <a:off x="750321" y="2695237"/>
            <a:ext cx="2922518" cy="3465525"/>
            <a:chOff x="1196046" y="2686323"/>
            <a:chExt cx="2922518" cy="3465525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B0520E1F-355B-1D8E-ED63-A0779136540B}"/>
                </a:ext>
              </a:extLst>
            </p:cNvPr>
            <p:cNvSpPr/>
            <p:nvPr/>
          </p:nvSpPr>
          <p:spPr>
            <a:xfrm>
              <a:off x="1600995" y="5004737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ED20F46F-C21D-35D8-3A1D-9C70999C9FB3}"/>
                </a:ext>
              </a:extLst>
            </p:cNvPr>
            <p:cNvSpPr/>
            <p:nvPr/>
          </p:nvSpPr>
          <p:spPr>
            <a:xfrm>
              <a:off x="2397829" y="5004737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BB94C6DB-4E36-4BB7-A4A1-0356C5D066A8}"/>
                </a:ext>
              </a:extLst>
            </p:cNvPr>
            <p:cNvSpPr/>
            <p:nvPr/>
          </p:nvSpPr>
          <p:spPr>
            <a:xfrm>
              <a:off x="3194663" y="5004737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D5F9C45E-11F5-8E3B-184A-823A5F5934D8}"/>
                </a:ext>
              </a:extLst>
            </p:cNvPr>
            <p:cNvSpPr/>
            <p:nvPr/>
          </p:nvSpPr>
          <p:spPr>
            <a:xfrm>
              <a:off x="1196046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97FBF84B-AD9F-8CE5-8C82-8AB0CFF4D975}"/>
                </a:ext>
              </a:extLst>
            </p:cNvPr>
            <p:cNvSpPr/>
            <p:nvPr/>
          </p:nvSpPr>
          <p:spPr>
            <a:xfrm>
              <a:off x="1992880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0FDCB8C0-8915-555B-9BEF-866BC5099095}"/>
                </a:ext>
              </a:extLst>
            </p:cNvPr>
            <p:cNvSpPr/>
            <p:nvPr/>
          </p:nvSpPr>
          <p:spPr>
            <a:xfrm>
              <a:off x="3586548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C461185F-462F-2F4B-DAE6-03197645B118}"/>
                </a:ext>
              </a:extLst>
            </p:cNvPr>
            <p:cNvSpPr/>
            <p:nvPr/>
          </p:nvSpPr>
          <p:spPr>
            <a:xfrm>
              <a:off x="1600995" y="2686323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DD1383E7-0E1F-1E66-DBD6-42F74C9C4868}"/>
                </a:ext>
              </a:extLst>
            </p:cNvPr>
            <p:cNvSpPr/>
            <p:nvPr/>
          </p:nvSpPr>
          <p:spPr>
            <a:xfrm>
              <a:off x="2397829" y="2686323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6D10F764-31F7-FC53-C078-E5678902F866}"/>
                </a:ext>
              </a:extLst>
            </p:cNvPr>
            <p:cNvSpPr/>
            <p:nvPr/>
          </p:nvSpPr>
          <p:spPr>
            <a:xfrm>
              <a:off x="3194663" y="2686323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4AF05F2B-5E7D-3EB9-6151-47481B6BDE2C}"/>
                </a:ext>
              </a:extLst>
            </p:cNvPr>
            <p:cNvCxnSpPr>
              <a:cxnSpLocks/>
              <a:stCxn id="6" idx="0"/>
              <a:endCxn id="10" idx="4"/>
            </p:cNvCxnSpPr>
            <p:nvPr/>
          </p:nvCxnSpPr>
          <p:spPr>
            <a:xfrm flipV="1">
              <a:off x="1867003" y="4389642"/>
              <a:ext cx="391885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9CEDBB21-3A7E-4E6F-5953-E03E703B4641}"/>
                </a:ext>
              </a:extLst>
            </p:cNvPr>
            <p:cNvCxnSpPr>
              <a:cxnSpLocks/>
              <a:stCxn id="8" idx="0"/>
              <a:endCxn id="11" idx="4"/>
            </p:cNvCxnSpPr>
            <p:nvPr/>
          </p:nvCxnSpPr>
          <p:spPr>
            <a:xfrm flipV="1">
              <a:off x="3460671" y="4389642"/>
              <a:ext cx="391885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4B38FFF0-73DE-D46F-58BF-5DA110DAF320}"/>
                </a:ext>
              </a:extLst>
            </p:cNvPr>
            <p:cNvCxnSpPr>
              <a:cxnSpLocks/>
              <a:stCxn id="7" idx="0"/>
              <a:endCxn id="10" idx="4"/>
            </p:cNvCxnSpPr>
            <p:nvPr/>
          </p:nvCxnSpPr>
          <p:spPr>
            <a:xfrm flipH="1" flipV="1">
              <a:off x="2258888" y="4389642"/>
              <a:ext cx="40494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9DEB3627-84F9-D0E7-28A3-E4E7E84F806F}"/>
                </a:ext>
              </a:extLst>
            </p:cNvPr>
            <p:cNvCxnSpPr>
              <a:cxnSpLocks/>
              <a:stCxn id="6" idx="0"/>
              <a:endCxn id="9" idx="4"/>
            </p:cNvCxnSpPr>
            <p:nvPr/>
          </p:nvCxnSpPr>
          <p:spPr>
            <a:xfrm flipH="1" flipV="1">
              <a:off x="1462054" y="4389642"/>
              <a:ext cx="40494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BD0A093C-51D2-EAC4-CC4A-558AE34708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7003" y="5536753"/>
              <a:ext cx="0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803389B5-50BB-2585-EF6E-E5BD3FBFC8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3837" y="5536753"/>
              <a:ext cx="0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81CE1D57-8E99-3623-C06C-759A728662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0671" y="5536753"/>
              <a:ext cx="0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93AC5BE9-60F6-1B84-FC75-F5DF8225DDC3}"/>
                </a:ext>
              </a:extLst>
            </p:cNvPr>
            <p:cNvCxnSpPr>
              <a:cxnSpLocks/>
              <a:stCxn id="10" idx="0"/>
              <a:endCxn id="12" idx="4"/>
            </p:cNvCxnSpPr>
            <p:nvPr/>
          </p:nvCxnSpPr>
          <p:spPr>
            <a:xfrm flipH="1" flipV="1">
              <a:off x="1867003" y="3218339"/>
              <a:ext cx="391885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56F230C3-256B-0FB6-B187-B50E83CF93A1}"/>
                </a:ext>
              </a:extLst>
            </p:cNvPr>
            <p:cNvCxnSpPr>
              <a:cxnSpLocks/>
              <a:stCxn id="10" idx="0"/>
              <a:endCxn id="13" idx="4"/>
            </p:cNvCxnSpPr>
            <p:nvPr/>
          </p:nvCxnSpPr>
          <p:spPr>
            <a:xfrm flipV="1">
              <a:off x="2258888" y="3218339"/>
              <a:ext cx="40494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2C735AE8-14E3-67DA-4998-55A0F0623BFB}"/>
                </a:ext>
              </a:extLst>
            </p:cNvPr>
            <p:cNvCxnSpPr>
              <a:cxnSpLocks/>
              <a:stCxn id="10" idx="0"/>
              <a:endCxn id="14" idx="4"/>
            </p:cNvCxnSpPr>
            <p:nvPr/>
          </p:nvCxnSpPr>
          <p:spPr>
            <a:xfrm flipV="1">
              <a:off x="2258888" y="3218339"/>
              <a:ext cx="1201783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F0723157-34C2-5686-44D7-E30476D8E031}"/>
                </a:ext>
              </a:extLst>
            </p:cNvPr>
            <p:cNvCxnSpPr>
              <a:cxnSpLocks/>
              <a:stCxn id="11" idx="0"/>
              <a:endCxn id="14" idx="4"/>
            </p:cNvCxnSpPr>
            <p:nvPr/>
          </p:nvCxnSpPr>
          <p:spPr>
            <a:xfrm flipH="1" flipV="1">
              <a:off x="3460671" y="3218339"/>
              <a:ext cx="391885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9A39C7C5-865D-3C7C-4BFC-81A222406B66}"/>
                </a:ext>
              </a:extLst>
            </p:cNvPr>
            <p:cNvCxnSpPr>
              <a:cxnSpLocks/>
              <a:stCxn id="11" idx="0"/>
              <a:endCxn id="13" idx="4"/>
            </p:cNvCxnSpPr>
            <p:nvPr/>
          </p:nvCxnSpPr>
          <p:spPr>
            <a:xfrm flipH="1" flipV="1">
              <a:off x="2663837" y="3218339"/>
              <a:ext cx="118871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C045D058-B7BB-9C1C-F206-0C4FD289D938}"/>
                </a:ext>
              </a:extLst>
            </p:cNvPr>
            <p:cNvCxnSpPr>
              <a:cxnSpLocks/>
              <a:stCxn id="9" idx="0"/>
              <a:endCxn id="13" idx="4"/>
            </p:cNvCxnSpPr>
            <p:nvPr/>
          </p:nvCxnSpPr>
          <p:spPr>
            <a:xfrm flipV="1">
              <a:off x="1462054" y="3218339"/>
              <a:ext cx="1201783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D4A6CA3D-63B0-303D-B91A-88D234DDEB51}"/>
                </a:ext>
              </a:extLst>
            </p:cNvPr>
            <p:cNvCxnSpPr>
              <a:cxnSpLocks/>
              <a:stCxn id="9" idx="0"/>
              <a:endCxn id="12" idx="4"/>
            </p:cNvCxnSpPr>
            <p:nvPr/>
          </p:nvCxnSpPr>
          <p:spPr>
            <a:xfrm flipV="1">
              <a:off x="1462054" y="3218339"/>
              <a:ext cx="40494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BB8A4A10-AF95-CEEC-CB4A-DF2DF4A07DE5}"/>
                </a:ext>
              </a:extLst>
            </p:cNvPr>
            <p:cNvCxnSpPr>
              <a:cxnSpLocks/>
              <a:stCxn id="7" idx="0"/>
              <a:endCxn id="11" idx="4"/>
            </p:cNvCxnSpPr>
            <p:nvPr/>
          </p:nvCxnSpPr>
          <p:spPr>
            <a:xfrm flipV="1">
              <a:off x="2663837" y="4389642"/>
              <a:ext cx="118871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237D5663-8315-5891-B3B3-CA4E6BF7B29C}"/>
                </a:ext>
              </a:extLst>
            </p:cNvPr>
            <p:cNvCxnSpPr>
              <a:cxnSpLocks/>
              <a:stCxn id="8" idx="0"/>
              <a:endCxn id="10" idx="4"/>
            </p:cNvCxnSpPr>
            <p:nvPr/>
          </p:nvCxnSpPr>
          <p:spPr>
            <a:xfrm flipH="1" flipV="1">
              <a:off x="2258888" y="4389642"/>
              <a:ext cx="1201783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B3E66567-824E-A8AE-450F-A811F2708AFF}"/>
                </a:ext>
              </a:extLst>
            </p:cNvPr>
            <p:cNvCxnSpPr>
              <a:cxnSpLocks/>
              <a:stCxn id="8" idx="0"/>
              <a:endCxn id="9" idx="4"/>
            </p:cNvCxnSpPr>
            <p:nvPr/>
          </p:nvCxnSpPr>
          <p:spPr>
            <a:xfrm flipH="1" flipV="1">
              <a:off x="1462054" y="4389642"/>
              <a:ext cx="1998617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7B227BDB-CBD7-D8AA-40AD-3537676E35F3}"/>
                </a:ext>
              </a:extLst>
            </p:cNvPr>
            <p:cNvCxnSpPr>
              <a:cxnSpLocks/>
              <a:stCxn id="7" idx="0"/>
              <a:endCxn id="9" idx="4"/>
            </p:cNvCxnSpPr>
            <p:nvPr/>
          </p:nvCxnSpPr>
          <p:spPr>
            <a:xfrm flipH="1" flipV="1">
              <a:off x="1462054" y="4389642"/>
              <a:ext cx="1201783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124B3A2D-0F51-B9A8-C2E9-45681C44E0AE}"/>
                </a:ext>
              </a:extLst>
            </p:cNvPr>
            <p:cNvCxnSpPr>
              <a:cxnSpLocks/>
              <a:stCxn id="6" idx="0"/>
              <a:endCxn id="11" idx="4"/>
            </p:cNvCxnSpPr>
            <p:nvPr/>
          </p:nvCxnSpPr>
          <p:spPr>
            <a:xfrm flipV="1">
              <a:off x="1867003" y="4389642"/>
              <a:ext cx="1985553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EBE67EC8-8C77-4640-225C-3E813ED7C3F0}"/>
                </a:ext>
              </a:extLst>
            </p:cNvPr>
            <p:cNvCxnSpPr>
              <a:cxnSpLocks/>
              <a:stCxn id="11" idx="0"/>
              <a:endCxn id="12" idx="4"/>
            </p:cNvCxnSpPr>
            <p:nvPr/>
          </p:nvCxnSpPr>
          <p:spPr>
            <a:xfrm flipH="1" flipV="1">
              <a:off x="1867003" y="3218339"/>
              <a:ext cx="1985553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28AE6346-6F8E-5FD4-EF3E-F5E58644A780}"/>
                </a:ext>
              </a:extLst>
            </p:cNvPr>
            <p:cNvCxnSpPr>
              <a:cxnSpLocks/>
              <a:stCxn id="9" idx="0"/>
              <a:endCxn id="14" idx="4"/>
            </p:cNvCxnSpPr>
            <p:nvPr/>
          </p:nvCxnSpPr>
          <p:spPr>
            <a:xfrm flipV="1">
              <a:off x="1462054" y="3218339"/>
              <a:ext cx="1998617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539F414A-9774-BC25-674B-88F54F3F0996}"/>
              </a:ext>
            </a:extLst>
          </p:cNvPr>
          <p:cNvSpPr txBox="1"/>
          <p:nvPr/>
        </p:nvSpPr>
        <p:spPr>
          <a:xfrm>
            <a:off x="855022" y="1903470"/>
            <a:ext cx="2726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方式</a:t>
            </a:r>
            <a:r>
              <a:rPr kumimoji="1" lang="en-US" altLang="zh-TW" sz="2000" b="1" dirty="0"/>
              <a:t>2: Node Pruning 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67EA0407-95A7-CCEC-6C9B-3895A918EE86}"/>
              </a:ext>
            </a:extLst>
          </p:cNvPr>
          <p:cNvSpPr txBox="1"/>
          <p:nvPr/>
        </p:nvSpPr>
        <p:spPr>
          <a:xfrm>
            <a:off x="4288095" y="1967305"/>
            <a:ext cx="7062651" cy="966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b="1" dirty="0">
                <a:solidFill>
                  <a:srgbClr val="00B050"/>
                </a:solidFill>
                <a:ea typeface="Microsoft JhengHei" panose="020B0604030504040204" pitchFamily="34" charset="-120"/>
              </a:rPr>
              <a:t>優點：</a:t>
            </a:r>
            <a:endParaRPr kumimoji="1" lang="en-US" altLang="zh-TW" sz="2000" b="1" dirty="0">
              <a:solidFill>
                <a:srgbClr val="00B050"/>
              </a:solidFill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等同於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hidden size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變小，因此可以透過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GPU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進行平行化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1788D0E4-9784-1BC3-C2B5-9D46343E9EFA}"/>
              </a:ext>
            </a:extLst>
          </p:cNvPr>
          <p:cNvSpPr txBox="1"/>
          <p:nvPr/>
        </p:nvSpPr>
        <p:spPr>
          <a:xfrm>
            <a:off x="4288095" y="3206932"/>
            <a:ext cx="7424929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b="1" dirty="0">
                <a:solidFill>
                  <a:srgbClr val="0070C0"/>
                </a:solidFill>
                <a:ea typeface="Microsoft JhengHei" panose="020B0604030504040204" pitchFamily="34" charset="-120"/>
              </a:rPr>
              <a:t>缺點：</a:t>
            </a:r>
            <a:endParaRPr kumimoji="1" lang="en-US" altLang="zh-TW" sz="2000" b="1" dirty="0">
              <a:solidFill>
                <a:srgbClr val="0070C0"/>
              </a:solidFill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一次刪除部分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 Node(s)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可能使模型效能損失較大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壓縮率和 </a:t>
            </a:r>
            <a:r>
              <a:rPr kumimoji="1" lang="en" altLang="zh-TW" sz="2000" dirty="0">
                <a:ea typeface="Microsoft JhengHei" panose="020B0604030504040204" pitchFamily="34" charset="-120"/>
              </a:rPr>
              <a:t>Unstructured Pruning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 比起來較不彈性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8091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5E7F39-290C-D102-4E6C-BA283CFCB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0BAF86-D3E8-8066-F44E-7EAB8A090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C85A9A9-AB70-91D9-06C4-DE2676BBA254}"/>
              </a:ext>
            </a:extLst>
          </p:cNvPr>
          <p:cNvSpPr txBox="1"/>
          <p:nvPr/>
        </p:nvSpPr>
        <p:spPr>
          <a:xfrm>
            <a:off x="653143" y="1586847"/>
            <a:ext cx="10918370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ea typeface="Microsoft JhengHei" panose="020B0604030504040204" pitchFamily="34" charset="-120"/>
              </a:rPr>
              <a:t>Model compression techniques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ea typeface="Microsoft JhengHei" panose="020B0604030504040204" pitchFamily="34" charset="-120"/>
              </a:rPr>
              <a:t>Knowledge Distillation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ea typeface="Microsoft JhengHei" panose="020B0604030504040204" pitchFamily="34" charset="-120"/>
              </a:rPr>
              <a:t>Pruning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ea typeface="Microsoft JhengHei" panose="020B0604030504040204" pitchFamily="34" charset="-120"/>
              </a:rPr>
              <a:t>Quantization</a:t>
            </a:r>
          </a:p>
        </p:txBody>
      </p:sp>
    </p:spTree>
    <p:extLst>
      <p:ext uri="{BB962C8B-B14F-4D97-AF65-F5344CB8AC3E}">
        <p14:creationId xmlns:p14="http://schemas.microsoft.com/office/powerpoint/2010/main" val="916116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16777E-BA36-B0E1-C13C-4CB3DA381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Pruning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訓練流程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2391722-8019-65EA-1474-0BD903B09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E5CDB12D-10A9-7397-A4DC-801F8879DE5A}"/>
              </a:ext>
            </a:extLst>
          </p:cNvPr>
          <p:cNvSpPr/>
          <p:nvPr/>
        </p:nvSpPr>
        <p:spPr>
          <a:xfrm>
            <a:off x="1724297" y="1613988"/>
            <a:ext cx="2525486" cy="8621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 </a:t>
            </a:r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訓練一個大的</a:t>
            </a:r>
            <a:endParaRPr kumimoji="1"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 </a:t>
            </a:r>
            <a:r>
              <a:rPr kumimoji="1"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en-US" altLang="zh-TW" sz="2000" dirty="0">
                <a:solidFill>
                  <a:schemeClr val="tx1"/>
                </a:solidFill>
                <a:ea typeface="Microsoft JhengHei" panose="020B0604030504040204" pitchFamily="34" charset="-120"/>
              </a:rPr>
              <a:t>Network)</a:t>
            </a:r>
            <a:endParaRPr kumimoji="1" lang="zh-TW" altLang="en-US" sz="2000" dirty="0">
              <a:solidFill>
                <a:schemeClr val="tx1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97EA7227-211E-65F9-3414-DEBAF1EDD436}"/>
              </a:ext>
            </a:extLst>
          </p:cNvPr>
          <p:cNvSpPr/>
          <p:nvPr/>
        </p:nvSpPr>
        <p:spPr>
          <a:xfrm>
            <a:off x="1724295" y="3015344"/>
            <a:ext cx="2525486" cy="8621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 </a:t>
            </a:r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進行 </a:t>
            </a:r>
            <a:r>
              <a:rPr kumimoji="1" lang="en-US" altLang="zh-TW" sz="2000" dirty="0">
                <a:solidFill>
                  <a:schemeClr val="tx1"/>
                </a:solidFill>
                <a:ea typeface="Microsoft JhengHei" panose="020B0604030504040204" pitchFamily="34" charset="-120"/>
              </a:rPr>
              <a:t>Pruning</a:t>
            </a:r>
            <a:endParaRPr kumimoji="1" lang="zh-TW" altLang="en-US" sz="2000" dirty="0">
              <a:solidFill>
                <a:schemeClr val="tx1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E22006C0-C250-7817-097C-C859F7555828}"/>
              </a:ext>
            </a:extLst>
          </p:cNvPr>
          <p:cNvSpPr/>
          <p:nvPr/>
        </p:nvSpPr>
        <p:spPr>
          <a:xfrm>
            <a:off x="1724295" y="4416700"/>
            <a:ext cx="2525486" cy="8621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3. </a:t>
            </a:r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 </a:t>
            </a:r>
            <a:r>
              <a:rPr kumimoji="1" lang="en-US" altLang="zh-TW" sz="2000" dirty="0">
                <a:solidFill>
                  <a:schemeClr val="tx1"/>
                </a:solidFill>
                <a:ea typeface="Microsoft JhengHei" panose="020B0604030504040204" pitchFamily="34" charset="-120"/>
              </a:rPr>
              <a:t>Pruned </a:t>
            </a:r>
            <a:r>
              <a:rPr kumimoji="1" lang="zh-TW" altLang="en-US" sz="2000" dirty="0">
                <a:solidFill>
                  <a:schemeClr val="tx1"/>
                </a:solidFill>
                <a:ea typeface="Microsoft JhengHei" panose="020B0604030504040204" pitchFamily="34" charset="-120"/>
              </a:rPr>
              <a:t>模型</a:t>
            </a:r>
          </a:p>
        </p:txBody>
      </p:sp>
      <p:sp>
        <p:nvSpPr>
          <p:cNvPr id="8" name="向下箭號 7">
            <a:extLst>
              <a:ext uri="{FF2B5EF4-FFF2-40B4-BE49-F238E27FC236}">
                <a16:creationId xmlns:a16="http://schemas.microsoft.com/office/drawing/2014/main" id="{0DB05E78-B702-A01F-360C-9A8A30135F1C}"/>
              </a:ext>
            </a:extLst>
          </p:cNvPr>
          <p:cNvSpPr/>
          <p:nvPr/>
        </p:nvSpPr>
        <p:spPr>
          <a:xfrm>
            <a:off x="2782387" y="2586808"/>
            <a:ext cx="409303" cy="3178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向下箭號 8">
            <a:extLst>
              <a:ext uri="{FF2B5EF4-FFF2-40B4-BE49-F238E27FC236}">
                <a16:creationId xmlns:a16="http://schemas.microsoft.com/office/drawing/2014/main" id="{90333599-8B8F-29C3-5302-656428C12B5C}"/>
              </a:ext>
            </a:extLst>
          </p:cNvPr>
          <p:cNvSpPr/>
          <p:nvPr/>
        </p:nvSpPr>
        <p:spPr>
          <a:xfrm>
            <a:off x="2782387" y="3988164"/>
            <a:ext cx="409303" cy="3178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D886D20-A4E8-A25C-5D35-78CAED3FD38F}"/>
              </a:ext>
            </a:extLst>
          </p:cNvPr>
          <p:cNvSpPr txBox="1"/>
          <p:nvPr/>
        </p:nvSpPr>
        <p:spPr>
          <a:xfrm>
            <a:off x="4885513" y="3429000"/>
            <a:ext cx="6415420" cy="1429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一般來說，我們不會一次把模型剪掉太多參數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所以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Step 2.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和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Step 3.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會重複進行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直到參數量足夠小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可自行決定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)</a:t>
            </a:r>
          </a:p>
        </p:txBody>
      </p:sp>
      <p:sp>
        <p:nvSpPr>
          <p:cNvPr id="11" name="向下箭號 10">
            <a:extLst>
              <a:ext uri="{FF2B5EF4-FFF2-40B4-BE49-F238E27FC236}">
                <a16:creationId xmlns:a16="http://schemas.microsoft.com/office/drawing/2014/main" id="{9B893F40-C805-5780-2A9E-592D37BD064E}"/>
              </a:ext>
            </a:extLst>
          </p:cNvPr>
          <p:cNvSpPr/>
          <p:nvPr/>
        </p:nvSpPr>
        <p:spPr>
          <a:xfrm>
            <a:off x="2782387" y="5389520"/>
            <a:ext cx="409303" cy="3178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ADBB14C6-4AE5-2A6A-6453-43C7EA76E647}"/>
              </a:ext>
            </a:extLst>
          </p:cNvPr>
          <p:cNvSpPr/>
          <p:nvPr/>
        </p:nvSpPr>
        <p:spPr>
          <a:xfrm>
            <a:off x="1724295" y="5818056"/>
            <a:ext cx="2525486" cy="8621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4. </a:t>
            </a:r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得到最後的模型</a:t>
            </a:r>
            <a:endParaRPr kumimoji="1" lang="zh-TW" altLang="en-US" sz="2000" dirty="0">
              <a:solidFill>
                <a:schemeClr val="tx1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13" name="弧形向左鍵 12">
            <a:extLst>
              <a:ext uri="{FF2B5EF4-FFF2-40B4-BE49-F238E27FC236}">
                <a16:creationId xmlns:a16="http://schemas.microsoft.com/office/drawing/2014/main" id="{46368A28-998B-66AD-FFF7-1626E2E07ECA}"/>
              </a:ext>
            </a:extLst>
          </p:cNvPr>
          <p:cNvSpPr/>
          <p:nvPr/>
        </p:nvSpPr>
        <p:spPr>
          <a:xfrm rot="10800000">
            <a:off x="1110339" y="3551816"/>
            <a:ext cx="505097" cy="87794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390C049-FC7B-08B5-9460-C4EC352953D8}"/>
              </a:ext>
            </a:extLst>
          </p:cNvPr>
          <p:cNvSpPr txBox="1"/>
          <p:nvPr/>
        </p:nvSpPr>
        <p:spPr>
          <a:xfrm>
            <a:off x="7698377" y="641963"/>
            <a:ext cx="3764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Han, Song, et al. "Learning both weights and connections for efficient neural network." </a:t>
            </a:r>
            <a:r>
              <a:rPr kumimoji="1" lang="en" altLang="zh-TW" sz="1200" dirty="0" err="1"/>
              <a:t>NeurIPS</a:t>
            </a:r>
            <a:r>
              <a:rPr kumimoji="1" lang="en" altLang="zh-TW" sz="1200" dirty="0"/>
              <a:t> 2015.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00055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72867D-BAE7-FE54-26EC-B7975F91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[Recap]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先</a:t>
            </a:r>
            <a:r>
              <a:rPr kumimoji="1" lang="en-US" altLang="zh-TW" dirty="0"/>
              <a:t> pre-training</a:t>
            </a:r>
            <a:r>
              <a:rPr kumimoji="1" lang="zh-TW" altLang="en-US" dirty="0"/>
              <a:t>，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再</a:t>
            </a:r>
            <a:r>
              <a:rPr kumimoji="1" lang="zh-TW" altLang="en-US" dirty="0"/>
              <a:t> </a:t>
            </a:r>
            <a:r>
              <a:rPr kumimoji="1" lang="en-US" altLang="zh-TW" dirty="0"/>
              <a:t>Fine-tuning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4A643A-0C0A-2628-AAD2-9D4FEF8F0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CB61D7AC-56C0-E3AD-F8C1-D0E6E1FFCDA0}"/>
              </a:ext>
            </a:extLst>
          </p:cNvPr>
          <p:cNvSpPr/>
          <p:nvPr/>
        </p:nvSpPr>
        <p:spPr>
          <a:xfrm>
            <a:off x="2133897" y="2727701"/>
            <a:ext cx="2557219" cy="1325105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Pre-training</a:t>
            </a:r>
            <a:endParaRPr kumimoji="1" lang="zh-TW" altLang="en-US" sz="3200" b="1" dirty="0">
              <a:solidFill>
                <a:schemeClr val="tx1"/>
              </a:solidFill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07C80630-6F48-071F-F928-16865BD1E686}"/>
              </a:ext>
            </a:extLst>
          </p:cNvPr>
          <p:cNvSpPr/>
          <p:nvPr/>
        </p:nvSpPr>
        <p:spPr>
          <a:xfrm>
            <a:off x="6956157" y="2727702"/>
            <a:ext cx="2557219" cy="132510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Fine-tuning</a:t>
            </a:r>
            <a:endParaRPr kumimoji="1" lang="zh-TW" altLang="en-US" sz="2800" dirty="0"/>
          </a:p>
        </p:txBody>
      </p:sp>
      <p:cxnSp>
        <p:nvCxnSpPr>
          <p:cNvPr id="7" name="Google Shape;195;p17">
            <a:extLst>
              <a:ext uri="{FF2B5EF4-FFF2-40B4-BE49-F238E27FC236}">
                <a16:creationId xmlns:a16="http://schemas.microsoft.com/office/drawing/2014/main" id="{A42C9718-A3A1-C827-6BE8-93B311EC9440}"/>
              </a:ext>
            </a:extLst>
          </p:cNvPr>
          <p:cNvCxnSpPr>
            <a:cxnSpLocks/>
          </p:cNvCxnSpPr>
          <p:nvPr/>
        </p:nvCxnSpPr>
        <p:spPr>
          <a:xfrm>
            <a:off x="5176731" y="3399151"/>
            <a:ext cx="1293811" cy="0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2C724D3D-D6A7-9A27-68C2-CCD45EB287C3}"/>
              </a:ext>
            </a:extLst>
          </p:cNvPr>
          <p:cNvSpPr txBox="1"/>
          <p:nvPr/>
        </p:nvSpPr>
        <p:spPr>
          <a:xfrm>
            <a:off x="1622452" y="4533254"/>
            <a:ext cx="3580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在</a:t>
            </a:r>
            <a:r>
              <a:rPr kumimoji="1" lang="zh-TW" altLang="en-US" dirty="0">
                <a:solidFill>
                  <a:srgbClr val="FF0000"/>
                </a:solidFill>
                <a:ea typeface="Microsoft JhengHei" panose="020B0604030504040204" pitchFamily="34" charset="-120"/>
              </a:rPr>
              <a:t>大量</a:t>
            </a:r>
            <a:r>
              <a:rPr kumimoji="1" lang="zh-TW" altLang="en-US" dirty="0">
                <a:ea typeface="Microsoft JhengHei" panose="020B0604030504040204" pitchFamily="34" charset="-120"/>
              </a:rPr>
              <a:t>資料上進行訓練，通常是自監督式 </a:t>
            </a:r>
            <a:r>
              <a:rPr kumimoji="1" lang="en-US" altLang="zh-TW" dirty="0">
                <a:ea typeface="Microsoft JhengHei" panose="020B0604030504040204" pitchFamily="34" charset="-120"/>
              </a:rPr>
              <a:t>(Self-Supervised Training)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FA3B6E-1EDC-9352-30A0-71896FB0BC66}"/>
              </a:ext>
            </a:extLst>
          </p:cNvPr>
          <p:cNvSpPr txBox="1"/>
          <p:nvPr/>
        </p:nvSpPr>
        <p:spPr>
          <a:xfrm>
            <a:off x="6444711" y="4533254"/>
            <a:ext cx="3652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TW" altLang="en-US" dirty="0">
                <a:ea typeface="Microsoft JhengHei" panose="020B0604030504040204" pitchFamily="34" charset="-120"/>
              </a:rPr>
              <a:t>在</a:t>
            </a:r>
            <a:r>
              <a:rPr kumimoji="1" lang="zh-TW" altLang="en-US" dirty="0">
                <a:solidFill>
                  <a:srgbClr val="FF0000"/>
                </a:solidFill>
                <a:ea typeface="Microsoft JhengHei" panose="020B0604030504040204" pitchFamily="34" charset="-120"/>
              </a:rPr>
              <a:t>目標</a:t>
            </a:r>
            <a:r>
              <a:rPr kumimoji="1" lang="zh-TW" altLang="en-US" dirty="0">
                <a:ea typeface="Microsoft JhengHei" panose="020B0604030504040204" pitchFamily="34" charset="-120"/>
              </a:rPr>
              <a:t>資料上</a:t>
            </a:r>
            <a:r>
              <a:rPr kumimoji="1" lang="en-US" altLang="zh-TW" dirty="0">
                <a:ea typeface="Microsoft JhengHei" panose="020B0604030504040204" pitchFamily="34" charset="-120"/>
              </a:rPr>
              <a:t> (Down-stream tasks, </a:t>
            </a:r>
            <a:r>
              <a:rPr kumimoji="1" lang="zh-TW" altLang="en-US" dirty="0">
                <a:ea typeface="Microsoft JhengHei" panose="020B0604030504040204" pitchFamily="34" charset="-120"/>
              </a:rPr>
              <a:t>下游任務</a:t>
            </a:r>
            <a:r>
              <a:rPr kumimoji="1" lang="en-US" altLang="zh-TW" dirty="0">
                <a:ea typeface="Microsoft JhengHei" panose="020B0604030504040204" pitchFamily="34" charset="-120"/>
              </a:rPr>
              <a:t>) </a:t>
            </a:r>
            <a:r>
              <a:rPr kumimoji="1" lang="zh-TW" altLang="en-US" dirty="0">
                <a:ea typeface="Microsoft JhengHei" panose="020B0604030504040204" pitchFamily="34" charset="-120"/>
              </a:rPr>
              <a:t>進行訓練，通常是監督式 </a:t>
            </a:r>
            <a:r>
              <a:rPr kumimoji="1" lang="en-US" altLang="zh-TW" dirty="0">
                <a:ea typeface="Microsoft JhengHei" panose="020B0604030504040204" pitchFamily="34" charset="-120"/>
              </a:rPr>
              <a:t>(Supervised Training)</a:t>
            </a:r>
            <a:r>
              <a:rPr kumimoji="1" lang="zh-TW" altLang="en-US" dirty="0">
                <a:ea typeface="Microsoft JhengHei" panose="020B0604030504040204" pitchFamily="34" charset="-120"/>
              </a:rPr>
              <a:t>，也就是需要有標註的資料才能進行模型訓練</a:t>
            </a:r>
          </a:p>
        </p:txBody>
      </p:sp>
    </p:spTree>
    <p:extLst>
      <p:ext uri="{BB962C8B-B14F-4D97-AF65-F5344CB8AC3E}">
        <p14:creationId xmlns:p14="http://schemas.microsoft.com/office/powerpoint/2010/main" val="3023047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72867D-BAE7-FE54-26EC-B7975F91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Pre-training, Fine-tuning,</a:t>
            </a:r>
            <a:r>
              <a:rPr kumimoji="1" lang="zh-TW" altLang="en-US" dirty="0"/>
              <a:t> </a:t>
            </a:r>
            <a:r>
              <a:rPr kumimoji="1" lang="en-US" altLang="zh-TW" dirty="0"/>
              <a:t>and Post-training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4A643A-0C0A-2628-AAD2-9D4FEF8F0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CB61D7AC-56C0-E3AD-F8C1-D0E6E1FFCDA0}"/>
              </a:ext>
            </a:extLst>
          </p:cNvPr>
          <p:cNvSpPr/>
          <p:nvPr/>
        </p:nvSpPr>
        <p:spPr>
          <a:xfrm>
            <a:off x="936998" y="2802042"/>
            <a:ext cx="2557219" cy="1325105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Pre-training</a:t>
            </a:r>
            <a:endParaRPr kumimoji="1" lang="zh-TW" altLang="en-US" sz="3200" b="1" dirty="0">
              <a:solidFill>
                <a:schemeClr val="tx1"/>
              </a:solidFill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07C80630-6F48-071F-F928-16865BD1E686}"/>
              </a:ext>
            </a:extLst>
          </p:cNvPr>
          <p:cNvSpPr/>
          <p:nvPr/>
        </p:nvSpPr>
        <p:spPr>
          <a:xfrm>
            <a:off x="4854683" y="2802041"/>
            <a:ext cx="2557219" cy="132510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Fine-tuning</a:t>
            </a:r>
            <a:endParaRPr kumimoji="1" lang="zh-TW" altLang="en-US" sz="28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C724D3D-D6A7-9A27-68C2-CCD45EB287C3}"/>
              </a:ext>
            </a:extLst>
          </p:cNvPr>
          <p:cNvSpPr txBox="1"/>
          <p:nvPr/>
        </p:nvSpPr>
        <p:spPr>
          <a:xfrm>
            <a:off x="462723" y="4607595"/>
            <a:ext cx="3580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在</a:t>
            </a:r>
            <a:r>
              <a:rPr kumimoji="1" lang="zh-TW" altLang="en-US" dirty="0">
                <a:solidFill>
                  <a:srgbClr val="FF0000"/>
                </a:solidFill>
                <a:ea typeface="Microsoft JhengHei" panose="020B0604030504040204" pitchFamily="34" charset="-120"/>
              </a:rPr>
              <a:t>大量</a:t>
            </a:r>
            <a:r>
              <a:rPr kumimoji="1" lang="zh-TW" altLang="en-US" dirty="0">
                <a:ea typeface="Microsoft JhengHei" panose="020B0604030504040204" pitchFamily="34" charset="-120"/>
              </a:rPr>
              <a:t>資料上進行訓練，通常是自監督式 </a:t>
            </a:r>
            <a:r>
              <a:rPr kumimoji="1" lang="en-US" altLang="zh-TW" dirty="0">
                <a:ea typeface="Microsoft JhengHei" panose="020B0604030504040204" pitchFamily="34" charset="-120"/>
              </a:rPr>
              <a:t>(Self-Supervised Training)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FA3B6E-1EDC-9352-30A0-71896FB0BC66}"/>
              </a:ext>
            </a:extLst>
          </p:cNvPr>
          <p:cNvSpPr txBox="1"/>
          <p:nvPr/>
        </p:nvSpPr>
        <p:spPr>
          <a:xfrm>
            <a:off x="4307197" y="4607595"/>
            <a:ext cx="3652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TW" altLang="en-US" dirty="0">
                <a:ea typeface="Microsoft JhengHei" panose="020B0604030504040204" pitchFamily="34" charset="-120"/>
              </a:rPr>
              <a:t>在</a:t>
            </a:r>
            <a:r>
              <a:rPr kumimoji="1" lang="zh-TW" altLang="en-US" dirty="0">
                <a:solidFill>
                  <a:srgbClr val="FF0000"/>
                </a:solidFill>
                <a:ea typeface="Microsoft JhengHei" panose="020B0604030504040204" pitchFamily="34" charset="-120"/>
              </a:rPr>
              <a:t>目標</a:t>
            </a:r>
            <a:r>
              <a:rPr kumimoji="1" lang="zh-TW" altLang="en-US" dirty="0">
                <a:ea typeface="Microsoft JhengHei" panose="020B0604030504040204" pitchFamily="34" charset="-120"/>
              </a:rPr>
              <a:t>資料上</a:t>
            </a:r>
            <a:r>
              <a:rPr kumimoji="1" lang="en-US" altLang="zh-TW" dirty="0">
                <a:ea typeface="Microsoft JhengHei" panose="020B0604030504040204" pitchFamily="34" charset="-120"/>
              </a:rPr>
              <a:t> (Down-stream tasks, </a:t>
            </a:r>
            <a:r>
              <a:rPr kumimoji="1" lang="zh-TW" altLang="en-US" dirty="0">
                <a:ea typeface="Microsoft JhengHei" panose="020B0604030504040204" pitchFamily="34" charset="-120"/>
              </a:rPr>
              <a:t>下游任務</a:t>
            </a:r>
            <a:r>
              <a:rPr kumimoji="1" lang="en-US" altLang="zh-TW" dirty="0">
                <a:ea typeface="Microsoft JhengHei" panose="020B0604030504040204" pitchFamily="34" charset="-120"/>
              </a:rPr>
              <a:t>) </a:t>
            </a:r>
            <a:r>
              <a:rPr kumimoji="1" lang="zh-TW" altLang="en-US" dirty="0">
                <a:ea typeface="Microsoft JhengHei" panose="020B0604030504040204" pitchFamily="34" charset="-120"/>
              </a:rPr>
              <a:t>進行訓練，通常是監督式 </a:t>
            </a:r>
            <a:r>
              <a:rPr kumimoji="1" lang="en-US" altLang="zh-TW" dirty="0">
                <a:ea typeface="Microsoft JhengHei" panose="020B0604030504040204" pitchFamily="34" charset="-120"/>
              </a:rPr>
              <a:t>(Supervised Training)</a:t>
            </a:r>
            <a:r>
              <a:rPr kumimoji="1" lang="zh-TW" altLang="en-US" dirty="0">
                <a:ea typeface="Microsoft JhengHei" panose="020B0604030504040204" pitchFamily="34" charset="-120"/>
              </a:rPr>
              <a:t>，也就是需要有標註的資料才能進行模型訓練</a:t>
            </a:r>
          </a:p>
        </p:txBody>
      </p:sp>
      <p:sp>
        <p:nvSpPr>
          <p:cNvPr id="3" name="圓角矩形 2">
            <a:extLst>
              <a:ext uri="{FF2B5EF4-FFF2-40B4-BE49-F238E27FC236}">
                <a16:creationId xmlns:a16="http://schemas.microsoft.com/office/drawing/2014/main" id="{C9D672D9-D8D2-39FD-760B-A8C7C978FA24}"/>
              </a:ext>
            </a:extLst>
          </p:cNvPr>
          <p:cNvSpPr/>
          <p:nvPr/>
        </p:nvSpPr>
        <p:spPr>
          <a:xfrm>
            <a:off x="8772368" y="2802041"/>
            <a:ext cx="2557219" cy="132510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dirty="0">
                <a:solidFill>
                  <a:schemeClr val="tx1"/>
                </a:solidFill>
              </a:rPr>
              <a:t>Post-training</a:t>
            </a:r>
          </a:p>
          <a:p>
            <a:pPr algn="ctr"/>
            <a:r>
              <a:rPr kumimoji="1" lang="en-US" altLang="zh-TW" sz="2000" b="1" dirty="0">
                <a:solidFill>
                  <a:schemeClr val="tx1"/>
                </a:solidFill>
              </a:rPr>
              <a:t>(Pruning adaptation)</a:t>
            </a:r>
            <a:endParaRPr kumimoji="1" lang="zh-TW" altLang="en-US" sz="2000" dirty="0"/>
          </a:p>
        </p:txBody>
      </p:sp>
      <p:cxnSp>
        <p:nvCxnSpPr>
          <p:cNvPr id="8" name="Google Shape;195;p17">
            <a:extLst>
              <a:ext uri="{FF2B5EF4-FFF2-40B4-BE49-F238E27FC236}">
                <a16:creationId xmlns:a16="http://schemas.microsoft.com/office/drawing/2014/main" id="{4CA2EB30-773C-A4D6-8115-3F2A3F2E7785}"/>
              </a:ext>
            </a:extLst>
          </p:cNvPr>
          <p:cNvCxnSpPr>
            <a:cxnSpLocks/>
          </p:cNvCxnSpPr>
          <p:nvPr/>
        </p:nvCxnSpPr>
        <p:spPr>
          <a:xfrm>
            <a:off x="7664787" y="3475238"/>
            <a:ext cx="833776" cy="0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" name="Google Shape;195;p17">
            <a:extLst>
              <a:ext uri="{FF2B5EF4-FFF2-40B4-BE49-F238E27FC236}">
                <a16:creationId xmlns:a16="http://schemas.microsoft.com/office/drawing/2014/main" id="{C9A2444B-4B15-D4F9-0DB0-20B66E2029E4}"/>
              </a:ext>
            </a:extLst>
          </p:cNvPr>
          <p:cNvCxnSpPr>
            <a:cxnSpLocks/>
          </p:cNvCxnSpPr>
          <p:nvPr/>
        </p:nvCxnSpPr>
        <p:spPr>
          <a:xfrm>
            <a:off x="3734496" y="3482672"/>
            <a:ext cx="833776" cy="0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E2D4ED9-5BBC-B055-B55A-1F5E1CDCC73E}"/>
              </a:ext>
            </a:extLst>
          </p:cNvPr>
          <p:cNvSpPr txBox="1"/>
          <p:nvPr/>
        </p:nvSpPr>
        <p:spPr>
          <a:xfrm>
            <a:off x="7211303" y="2254198"/>
            <a:ext cx="10482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sz="1800" b="1" dirty="0">
                <a:solidFill>
                  <a:srgbClr val="FF0000"/>
                </a:solidFill>
              </a:rPr>
              <a:t>Pruning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5" name="Google Shape;195;p17">
            <a:extLst>
              <a:ext uri="{FF2B5EF4-FFF2-40B4-BE49-F238E27FC236}">
                <a16:creationId xmlns:a16="http://schemas.microsoft.com/office/drawing/2014/main" id="{6032A4F2-AA6B-68EC-883D-DF84A347FB37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7735411" y="2623530"/>
            <a:ext cx="0" cy="662363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ADB3645A-86F9-68A0-6F08-DB4C5BEC23B0}"/>
              </a:ext>
            </a:extLst>
          </p:cNvPr>
          <p:cNvSpPr txBox="1"/>
          <p:nvPr/>
        </p:nvSpPr>
        <p:spPr>
          <a:xfrm>
            <a:off x="9176427" y="4607595"/>
            <a:ext cx="174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ea typeface="Microsoft JhengHei" panose="020B0604030504040204" pitchFamily="34" charset="-120"/>
              </a:rPr>
              <a:t>適應模型剪枝</a:t>
            </a:r>
          </a:p>
        </p:txBody>
      </p:sp>
    </p:spTree>
    <p:extLst>
      <p:ext uri="{BB962C8B-B14F-4D97-AF65-F5344CB8AC3E}">
        <p14:creationId xmlns:p14="http://schemas.microsoft.com/office/powerpoint/2010/main" val="3576560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9EECFC26-4148-8D8A-5F0C-8ECCDC2EB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23083"/>
            <a:ext cx="3200400" cy="1116766"/>
          </a:xfrm>
        </p:spPr>
        <p:txBody>
          <a:bodyPr anchor="ctr">
            <a:normAutofit fontScale="90000"/>
          </a:bodyPr>
          <a:lstStyle/>
          <a:p>
            <a:r>
              <a:rPr lang="en-US" altLang="zh-TW" sz="4000" b="1" dirty="0"/>
              <a:t>Quantization</a:t>
            </a:r>
            <a:br>
              <a:rPr lang="en-US" altLang="zh-TW" sz="4000" b="1" dirty="0"/>
            </a:br>
            <a:r>
              <a:rPr lang="zh-TW" altLang="en-US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量化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A9FDF8-20E1-BCE8-A917-F74D38FE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9957" y="6459784"/>
            <a:ext cx="131202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423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2ED3AA9B-BB1F-4441-8211-D406B0E1DD27}"/>
                  </a:ext>
                </a:extLst>
              </p:cNvPr>
              <p:cNvSpPr txBox="1"/>
              <p:nvPr/>
            </p:nvSpPr>
            <p:spPr>
              <a:xfrm>
                <a:off x="9456666" y="4528547"/>
                <a:ext cx="113919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7" name="文字方塊 56">
                <a:extLst>
                  <a:ext uri="{FF2B5EF4-FFF2-40B4-BE49-F238E27FC236}">
                    <a16:creationId xmlns:a16="http://schemas.microsoft.com/office/drawing/2014/main" id="{2ED3AA9B-BB1F-4441-8211-D406B0E1D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6666" y="4528547"/>
                <a:ext cx="113919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CCE61A4C-957E-93D3-40B3-84221AB73E57}"/>
                  </a:ext>
                </a:extLst>
              </p:cNvPr>
              <p:cNvSpPr txBox="1"/>
              <p:nvPr/>
            </p:nvSpPr>
            <p:spPr>
              <a:xfrm>
                <a:off x="7946504" y="4531854"/>
                <a:ext cx="113919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TW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CCE61A4C-957E-93D3-40B3-84221AB73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6504" y="4531854"/>
                <a:ext cx="113919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標題 1">
            <a:extLst>
              <a:ext uri="{FF2B5EF4-FFF2-40B4-BE49-F238E27FC236}">
                <a16:creationId xmlns:a16="http://schemas.microsoft.com/office/drawing/2014/main" id="{C179F405-B26A-579C-2E70-C8EC6EA97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[Recap] MLP is composed of weight matrices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1FB90FB-D736-E789-599A-B495C9901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50B4487D-AEFA-4B57-F83B-5DBB0BA3B0B9}"/>
              </a:ext>
            </a:extLst>
          </p:cNvPr>
          <p:cNvSpPr/>
          <p:nvPr/>
        </p:nvSpPr>
        <p:spPr>
          <a:xfrm>
            <a:off x="1787639" y="2277807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4F16DACC-1DC3-AA45-F659-3992C571C54D}"/>
              </a:ext>
            </a:extLst>
          </p:cNvPr>
          <p:cNvSpPr/>
          <p:nvPr/>
        </p:nvSpPr>
        <p:spPr>
          <a:xfrm>
            <a:off x="1776209" y="346329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54DEF2BE-6934-4DB5-378B-9A72EF585656}"/>
              </a:ext>
            </a:extLst>
          </p:cNvPr>
          <p:cNvSpPr/>
          <p:nvPr/>
        </p:nvSpPr>
        <p:spPr>
          <a:xfrm>
            <a:off x="1776209" y="46487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BEB2FA51-2F06-30B7-6878-0924D1B83EF2}"/>
              </a:ext>
            </a:extLst>
          </p:cNvPr>
          <p:cNvCxnSpPr>
            <a:cxnSpLocks/>
            <a:stCxn id="6" idx="6"/>
            <a:endCxn id="21" idx="2"/>
          </p:cNvCxnSpPr>
          <p:nvPr/>
        </p:nvCxnSpPr>
        <p:spPr>
          <a:xfrm>
            <a:off x="2359139" y="2563557"/>
            <a:ext cx="1165860" cy="179946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D47ADCFB-8A1A-714C-D77F-A226207C6807}"/>
              </a:ext>
            </a:extLst>
          </p:cNvPr>
          <p:cNvCxnSpPr>
            <a:cxnSpLocks/>
            <a:stCxn id="7" idx="6"/>
            <a:endCxn id="20" idx="2"/>
          </p:cNvCxnSpPr>
          <p:nvPr/>
        </p:nvCxnSpPr>
        <p:spPr>
          <a:xfrm flipV="1">
            <a:off x="2347709" y="3177540"/>
            <a:ext cx="1188720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701E5A6C-7014-1CD7-110C-702E099CE6A1}"/>
              </a:ext>
            </a:extLst>
          </p:cNvPr>
          <p:cNvCxnSpPr>
            <a:cxnSpLocks/>
            <a:stCxn id="8" idx="6"/>
            <a:endCxn id="20" idx="2"/>
          </p:cNvCxnSpPr>
          <p:nvPr/>
        </p:nvCxnSpPr>
        <p:spPr>
          <a:xfrm flipV="1">
            <a:off x="2347709" y="3177540"/>
            <a:ext cx="1188720" cy="1756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11A46B7-A03C-A02D-F3AA-283F32652B80}"/>
              </a:ext>
            </a:extLst>
          </p:cNvPr>
          <p:cNvSpPr txBox="1"/>
          <p:nvPr/>
        </p:nvSpPr>
        <p:spPr>
          <a:xfrm>
            <a:off x="1501889" y="5465370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455FDC8-30FD-B495-E4A1-ED18AEAE5DA2}"/>
              </a:ext>
            </a:extLst>
          </p:cNvPr>
          <p:cNvSpPr txBox="1"/>
          <p:nvPr/>
        </p:nvSpPr>
        <p:spPr>
          <a:xfrm>
            <a:off x="3265919" y="5465369"/>
            <a:ext cx="11201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輸出層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6AB4EB91-C44E-5BFC-3CAE-C60D924AD530}"/>
              </a:ext>
            </a:extLst>
          </p:cNvPr>
          <p:cNvSpPr/>
          <p:nvPr/>
        </p:nvSpPr>
        <p:spPr>
          <a:xfrm>
            <a:off x="3536429" y="2891790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06F0B262-771F-A45A-DFED-984C486D14E4}"/>
              </a:ext>
            </a:extLst>
          </p:cNvPr>
          <p:cNvSpPr/>
          <p:nvPr/>
        </p:nvSpPr>
        <p:spPr>
          <a:xfrm>
            <a:off x="3524999" y="4077273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5E7C48FD-7888-86F5-D967-433AA2C8B4A4}"/>
              </a:ext>
            </a:extLst>
          </p:cNvPr>
          <p:cNvCxnSpPr>
            <a:cxnSpLocks/>
            <a:stCxn id="6" idx="6"/>
            <a:endCxn id="20" idx="2"/>
          </p:cNvCxnSpPr>
          <p:nvPr/>
        </p:nvCxnSpPr>
        <p:spPr>
          <a:xfrm>
            <a:off x="2359139" y="2563557"/>
            <a:ext cx="1177290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3B932BF4-AE08-3CDA-231C-8EC30D4BBBE7}"/>
              </a:ext>
            </a:extLst>
          </p:cNvPr>
          <p:cNvCxnSpPr>
            <a:cxnSpLocks/>
            <a:stCxn id="8" idx="6"/>
            <a:endCxn id="21" idx="2"/>
          </p:cNvCxnSpPr>
          <p:nvPr/>
        </p:nvCxnSpPr>
        <p:spPr>
          <a:xfrm flipV="1">
            <a:off x="2347709" y="4363023"/>
            <a:ext cx="1177290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C317FDFD-0548-7E87-68D9-213FD554A52F}"/>
              </a:ext>
            </a:extLst>
          </p:cNvPr>
          <p:cNvCxnSpPr>
            <a:cxnSpLocks/>
            <a:stCxn id="7" idx="6"/>
            <a:endCxn id="21" idx="2"/>
          </p:cNvCxnSpPr>
          <p:nvPr/>
        </p:nvCxnSpPr>
        <p:spPr>
          <a:xfrm>
            <a:off x="2347709" y="3749040"/>
            <a:ext cx="1177290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769923AA-39E5-EF99-44CA-8223882ECF78}"/>
                  </a:ext>
                </a:extLst>
              </p:cNvPr>
              <p:cNvSpPr txBox="1"/>
              <p:nvPr/>
            </p:nvSpPr>
            <p:spPr>
              <a:xfrm>
                <a:off x="1329389" y="2347047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769923AA-39E5-EF99-44CA-8223882ECF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389" y="2347047"/>
                <a:ext cx="322139" cy="400110"/>
              </a:xfrm>
              <a:prstGeom prst="rect">
                <a:avLst/>
              </a:prstGeom>
              <a:blipFill>
                <a:blip r:embed="rId5"/>
                <a:stretch>
                  <a:fillRect r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571E9768-63FD-7CE7-112D-49B81DC6CD70}"/>
                  </a:ext>
                </a:extLst>
              </p:cNvPr>
              <p:cNvSpPr txBox="1"/>
              <p:nvPr/>
            </p:nvSpPr>
            <p:spPr>
              <a:xfrm>
                <a:off x="1329388" y="3548985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571E9768-63FD-7CE7-112D-49B81DC6C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388" y="3548985"/>
                <a:ext cx="322139" cy="400110"/>
              </a:xfrm>
              <a:prstGeom prst="rect">
                <a:avLst/>
              </a:prstGeom>
              <a:blipFill>
                <a:blip r:embed="rId6"/>
                <a:stretch>
                  <a:fillRect r="-185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FDF142FA-4E8F-F1D4-6C93-52654A58821D}"/>
                  </a:ext>
                </a:extLst>
              </p:cNvPr>
              <p:cNvSpPr txBox="1"/>
              <p:nvPr/>
            </p:nvSpPr>
            <p:spPr>
              <a:xfrm>
                <a:off x="1329388" y="4742657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FDF142FA-4E8F-F1D4-6C93-52654A5882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388" y="4742657"/>
                <a:ext cx="322139" cy="400110"/>
              </a:xfrm>
              <a:prstGeom prst="rect">
                <a:avLst/>
              </a:prstGeom>
              <a:blipFill>
                <a:blip r:embed="rId7"/>
                <a:stretch>
                  <a:fillRect r="-185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B00E49E0-D5FF-A5E2-0029-E2D301C01524}"/>
                  </a:ext>
                </a:extLst>
              </p:cNvPr>
              <p:cNvSpPr txBox="1"/>
              <p:nvPr/>
            </p:nvSpPr>
            <p:spPr>
              <a:xfrm>
                <a:off x="2126726" y="2812675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B00E49E0-D5FF-A5E2-0029-E2D301C01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726" y="2812675"/>
                <a:ext cx="526489" cy="413511"/>
              </a:xfrm>
              <a:prstGeom prst="rect">
                <a:avLst/>
              </a:prstGeom>
              <a:blipFill>
                <a:blip r:embed="rId8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6956E660-73AA-FE3F-517D-7315F79DD99C}"/>
                  </a:ext>
                </a:extLst>
              </p:cNvPr>
              <p:cNvSpPr txBox="1"/>
              <p:nvPr/>
            </p:nvSpPr>
            <p:spPr>
              <a:xfrm>
                <a:off x="2760275" y="2551306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6956E660-73AA-FE3F-517D-7315F79DD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275" y="2551306"/>
                <a:ext cx="779339" cy="41351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F9D0C9D0-62C3-7FEF-30BB-48834CB588C6}"/>
                  </a:ext>
                </a:extLst>
              </p:cNvPr>
              <p:cNvSpPr txBox="1"/>
              <p:nvPr/>
            </p:nvSpPr>
            <p:spPr>
              <a:xfrm>
                <a:off x="2173989" y="3214172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F9D0C9D0-62C3-7FEF-30BB-48834CB58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989" y="3214172"/>
                <a:ext cx="526489" cy="413511"/>
              </a:xfrm>
              <a:prstGeom prst="rect">
                <a:avLst/>
              </a:prstGeom>
              <a:blipFill>
                <a:blip r:embed="rId10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A33F6E67-1AB5-4246-5874-2A7586685D8E}"/>
                  </a:ext>
                </a:extLst>
              </p:cNvPr>
              <p:cNvSpPr txBox="1"/>
              <p:nvPr/>
            </p:nvSpPr>
            <p:spPr>
              <a:xfrm>
                <a:off x="2155139" y="3807707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A33F6E67-1AB5-4246-5874-2A7586685D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5139" y="3807707"/>
                <a:ext cx="711521" cy="41351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3D0DC9B5-175E-4DF7-76D8-23DA80C25A5A}"/>
                  </a:ext>
                </a:extLst>
              </p:cNvPr>
              <p:cNvSpPr txBox="1"/>
              <p:nvPr/>
            </p:nvSpPr>
            <p:spPr>
              <a:xfrm>
                <a:off x="1998327" y="4252319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3D0DC9B5-175E-4DF7-76D8-23DA80C25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8327" y="4252319"/>
                <a:ext cx="711521" cy="41351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9E104F89-8236-F97E-84FE-F5476D4E2D1B}"/>
                  </a:ext>
                </a:extLst>
              </p:cNvPr>
              <p:cNvSpPr txBox="1"/>
              <p:nvPr/>
            </p:nvSpPr>
            <p:spPr>
              <a:xfrm>
                <a:off x="2790003" y="4549388"/>
                <a:ext cx="711521" cy="4276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TW" altLang="en-US" sz="20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9E104F89-8236-F97E-84FE-F5476D4E2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0003" y="4549388"/>
                <a:ext cx="711521" cy="42761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E4E5BFB1-B3AD-D4CF-DABF-C400B0C43BF9}"/>
                  </a:ext>
                </a:extLst>
              </p:cNvPr>
              <p:cNvSpPr txBox="1"/>
              <p:nvPr/>
            </p:nvSpPr>
            <p:spPr>
              <a:xfrm>
                <a:off x="4861693" y="3481559"/>
                <a:ext cx="246861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文字方塊 48">
                <a:extLst>
                  <a:ext uri="{FF2B5EF4-FFF2-40B4-BE49-F238E27FC236}">
                    <a16:creationId xmlns:a16="http://schemas.microsoft.com/office/drawing/2014/main" id="{E4E5BFB1-B3AD-D4CF-DABF-C400B0C43B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693" y="3481559"/>
                <a:ext cx="2468613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97C0F1F5-48BE-41E5-82B6-B30528B047E2}"/>
                  </a:ext>
                </a:extLst>
              </p:cNvPr>
              <p:cNvSpPr txBox="1"/>
              <p:nvPr/>
            </p:nvSpPr>
            <p:spPr>
              <a:xfrm>
                <a:off x="5719977" y="4549388"/>
                <a:ext cx="113919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1×3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97C0F1F5-48BE-41E5-82B6-B30528B04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977" y="4549388"/>
                <a:ext cx="1139190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B56D1A8B-444D-4B9F-E55B-9B1D4B9070F0}"/>
                  </a:ext>
                </a:extLst>
              </p:cNvPr>
              <p:cNvSpPr txBox="1"/>
              <p:nvPr/>
            </p:nvSpPr>
            <p:spPr>
              <a:xfrm>
                <a:off x="7157168" y="3164484"/>
                <a:ext cx="2135516" cy="10958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TW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2,2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zh-TW" altLang="en-US" sz="2400" i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3,2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B56D1A8B-444D-4B9F-E55B-9B1D4B9070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7168" y="3164484"/>
                <a:ext cx="2135516" cy="109581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F457B173-0044-6096-30E2-E1DBD75D8C78}"/>
                  </a:ext>
                </a:extLst>
              </p:cNvPr>
              <p:cNvSpPr txBox="1"/>
              <p:nvPr/>
            </p:nvSpPr>
            <p:spPr>
              <a:xfrm>
                <a:off x="9456666" y="3518207"/>
                <a:ext cx="105537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bias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F457B173-0044-6096-30E2-E1DBD75D8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6666" y="3518207"/>
                <a:ext cx="1055373" cy="461665"/>
              </a:xfrm>
              <a:prstGeom prst="rect">
                <a:avLst/>
              </a:prstGeom>
              <a:blipFill>
                <a:blip r:embed="rId17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矩形 57">
            <a:extLst>
              <a:ext uri="{FF2B5EF4-FFF2-40B4-BE49-F238E27FC236}">
                <a16:creationId xmlns:a16="http://schemas.microsoft.com/office/drawing/2014/main" id="{3EE690F1-78CA-5C5B-7EDA-E3A673E8A6EC}"/>
              </a:ext>
            </a:extLst>
          </p:cNvPr>
          <p:cNvSpPr/>
          <p:nvPr/>
        </p:nvSpPr>
        <p:spPr>
          <a:xfrm>
            <a:off x="7553094" y="3038052"/>
            <a:ext cx="1724723" cy="1348675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3119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2" grpId="0"/>
      <p:bldP spid="49" grpId="0"/>
      <p:bldP spid="51" grpId="0"/>
      <p:bldP spid="54" grpId="0"/>
      <p:bldP spid="56" grpId="0"/>
      <p:bldP spid="5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017D018-AB7D-E46A-7559-AB3424017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Weights in Transformer layers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B41CF8F-2B27-E2DE-7CC7-E532BFB09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25</a:t>
            </a:fld>
            <a:endParaRPr lang="en-US" dirty="0"/>
          </a:p>
        </p:txBody>
      </p: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68676EF8-8270-410B-351D-C00442D4B009}"/>
              </a:ext>
            </a:extLst>
          </p:cNvPr>
          <p:cNvGrpSpPr/>
          <p:nvPr/>
        </p:nvGrpSpPr>
        <p:grpSpPr>
          <a:xfrm>
            <a:off x="653143" y="2368500"/>
            <a:ext cx="2601017" cy="2861857"/>
            <a:chOff x="718698" y="2461344"/>
            <a:chExt cx="1904110" cy="2313773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4AD0A4A3-5A32-88EA-5312-D2B048974501}"/>
                </a:ext>
              </a:extLst>
            </p:cNvPr>
            <p:cNvSpPr/>
            <p:nvPr/>
          </p:nvSpPr>
          <p:spPr>
            <a:xfrm>
              <a:off x="1107539" y="2461344"/>
              <a:ext cx="1515269" cy="2011866"/>
            </a:xfrm>
            <a:prstGeom prst="rect">
              <a:avLst/>
            </a:prstGeom>
            <a:solidFill>
              <a:srgbClr val="CFE3F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240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6C86244-B731-4455-52B8-C94442F6009A}"/>
                </a:ext>
              </a:extLst>
            </p:cNvPr>
            <p:cNvSpPr/>
            <p:nvPr/>
          </p:nvSpPr>
          <p:spPr>
            <a:xfrm>
              <a:off x="1333077" y="3388664"/>
              <a:ext cx="1109534" cy="236710"/>
            </a:xfrm>
            <a:prstGeom prst="rect">
              <a:avLst/>
            </a:prstGeom>
            <a:solidFill>
              <a:srgbClr val="B6A7D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400" dirty="0">
                  <a:solidFill>
                    <a:schemeClr val="tx1"/>
                  </a:solidFill>
                </a:rPr>
                <a:t>Layer Norm</a:t>
              </a:r>
              <a:endParaRPr kumimoji="1"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5EA58A7-8566-095C-0C22-E0378073CCCC}"/>
                </a:ext>
              </a:extLst>
            </p:cNvPr>
            <p:cNvSpPr/>
            <p:nvPr/>
          </p:nvSpPr>
          <p:spPr>
            <a:xfrm>
              <a:off x="1182086" y="4537517"/>
              <a:ext cx="1411515" cy="237600"/>
            </a:xfrm>
            <a:prstGeom prst="rect">
              <a:avLst/>
            </a:prstGeom>
            <a:solidFill>
              <a:srgbClr val="FACB9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200" dirty="0">
                  <a:solidFill>
                    <a:schemeClr val="tx1"/>
                  </a:solidFill>
                </a:rPr>
                <a:t>Text &amp; Position Embed</a:t>
              </a:r>
              <a:endParaRPr kumimoji="1" lang="zh-TW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1F428D9-0463-3F3F-DBFA-A943D061BA87}"/>
                </a:ext>
              </a:extLst>
            </p:cNvPr>
            <p:cNvSpPr/>
            <p:nvPr/>
          </p:nvSpPr>
          <p:spPr>
            <a:xfrm>
              <a:off x="1333077" y="3764088"/>
              <a:ext cx="1109534" cy="391878"/>
            </a:xfrm>
            <a:prstGeom prst="rect">
              <a:avLst/>
            </a:prstGeom>
            <a:solidFill>
              <a:srgbClr val="D6A6BD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400" dirty="0">
                  <a:solidFill>
                    <a:schemeClr val="tx1"/>
                  </a:solidFill>
                </a:rPr>
                <a:t>Multi-Head</a:t>
              </a:r>
            </a:p>
            <a:p>
              <a:pPr algn="ctr"/>
              <a:r>
                <a:rPr kumimoji="1" lang="en-US" altLang="zh-TW" sz="1400" dirty="0">
                  <a:solidFill>
                    <a:schemeClr val="tx1"/>
                  </a:solidFill>
                </a:rPr>
                <a:t>Self Attention</a:t>
              </a:r>
              <a:endParaRPr kumimoji="1" lang="zh-TW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直線箭頭接點 8">
              <a:extLst>
                <a:ext uri="{FF2B5EF4-FFF2-40B4-BE49-F238E27FC236}">
                  <a16:creationId xmlns:a16="http://schemas.microsoft.com/office/drawing/2014/main" id="{6684F295-0EB9-7456-EF1E-0AEF30225D56}"/>
                </a:ext>
              </a:extLst>
            </p:cNvPr>
            <p:cNvCxnSpPr>
              <a:cxnSpLocks/>
              <a:stCxn id="7" idx="0"/>
              <a:endCxn id="8" idx="2"/>
            </p:cNvCxnSpPr>
            <p:nvPr/>
          </p:nvCxnSpPr>
          <p:spPr>
            <a:xfrm flipV="1">
              <a:off x="1887844" y="4155967"/>
              <a:ext cx="1" cy="381551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肘形接點 9">
              <a:extLst>
                <a:ext uri="{FF2B5EF4-FFF2-40B4-BE49-F238E27FC236}">
                  <a16:creationId xmlns:a16="http://schemas.microsoft.com/office/drawing/2014/main" id="{AE3192FA-85F2-4AAB-2FDA-B84805D49592}"/>
                </a:ext>
              </a:extLst>
            </p:cNvPr>
            <p:cNvCxnSpPr>
              <a:cxnSpLocks/>
              <a:stCxn id="12" idx="1"/>
              <a:endCxn id="6" idx="1"/>
            </p:cNvCxnSpPr>
            <p:nvPr/>
          </p:nvCxnSpPr>
          <p:spPr>
            <a:xfrm rot="10800000">
              <a:off x="1333077" y="3507020"/>
              <a:ext cx="556584" cy="902307"/>
            </a:xfrm>
            <a:prstGeom prst="bentConnector3">
              <a:avLst>
                <a:gd name="adj1" fmla="val 130067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017BEE5-5162-1531-1FE1-76DAFED5CDDA}"/>
                </a:ext>
              </a:extLst>
            </p:cNvPr>
            <p:cNvSpPr/>
            <p:nvPr/>
          </p:nvSpPr>
          <p:spPr>
            <a:xfrm>
              <a:off x="1333077" y="2980643"/>
              <a:ext cx="1109534" cy="244574"/>
            </a:xfrm>
            <a:prstGeom prst="rect">
              <a:avLst/>
            </a:prstGeom>
            <a:solidFill>
              <a:srgbClr val="FEE69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400" dirty="0">
                  <a:solidFill>
                    <a:schemeClr val="tx1"/>
                  </a:solidFill>
                </a:rPr>
                <a:t>Feed Forward</a:t>
              </a:r>
              <a:endParaRPr kumimoji="1"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8BB25751-1213-B5AB-70FD-13FEE0E539B8}"/>
                </a:ext>
              </a:extLst>
            </p:cNvPr>
            <p:cNvSpPr txBox="1"/>
            <p:nvPr/>
          </p:nvSpPr>
          <p:spPr>
            <a:xfrm>
              <a:off x="1889661" y="4222701"/>
              <a:ext cx="296266" cy="373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TW" altLang="en-US" sz="2400" dirty="0"/>
            </a:p>
          </p:txBody>
        </p: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20A3D2F8-C4A0-9DA5-F0B7-9DFD5F676C33}"/>
                </a:ext>
              </a:extLst>
            </p:cNvPr>
            <p:cNvSpPr txBox="1"/>
            <p:nvPr/>
          </p:nvSpPr>
          <p:spPr>
            <a:xfrm>
              <a:off x="2114371" y="3785887"/>
              <a:ext cx="321891" cy="373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TW" altLang="en-US" sz="2400" dirty="0"/>
            </a:p>
          </p:txBody>
        </p:sp>
        <p:cxnSp>
          <p:nvCxnSpPr>
            <p:cNvPr id="14" name="肘形接點 13">
              <a:extLst>
                <a:ext uri="{FF2B5EF4-FFF2-40B4-BE49-F238E27FC236}">
                  <a16:creationId xmlns:a16="http://schemas.microsoft.com/office/drawing/2014/main" id="{20048D4F-C973-85B2-5B26-F8803338ED4D}"/>
                </a:ext>
              </a:extLst>
            </p:cNvPr>
            <p:cNvCxnSpPr>
              <a:cxnSpLocks/>
              <a:stCxn id="15" idx="2"/>
              <a:endCxn id="13" idx="2"/>
            </p:cNvCxnSpPr>
            <p:nvPr/>
          </p:nvCxnSpPr>
          <p:spPr>
            <a:xfrm rot="16200000" flipH="1">
              <a:off x="1881009" y="3765315"/>
              <a:ext cx="10268" cy="787643"/>
            </a:xfrm>
            <a:prstGeom prst="bentConnector3">
              <a:avLst>
                <a:gd name="adj1" fmla="val 1800000"/>
              </a:avLst>
            </a:prstGeom>
            <a:ln w="952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字方塊 14">
              <a:extLst>
                <a:ext uri="{FF2B5EF4-FFF2-40B4-BE49-F238E27FC236}">
                  <a16:creationId xmlns:a16="http://schemas.microsoft.com/office/drawing/2014/main" id="{D65BAF05-218A-E7C0-0927-87E98635A453}"/>
                </a:ext>
              </a:extLst>
            </p:cNvPr>
            <p:cNvSpPr txBox="1"/>
            <p:nvPr/>
          </p:nvSpPr>
          <p:spPr>
            <a:xfrm>
              <a:off x="1326728" y="3785887"/>
              <a:ext cx="321891" cy="373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TW" altLang="en-US" sz="2400" dirty="0"/>
            </a:p>
          </p:txBody>
        </p:sp>
        <p:cxnSp>
          <p:nvCxnSpPr>
            <p:cNvPr id="16" name="肘形接點 15">
              <a:extLst>
                <a:ext uri="{FF2B5EF4-FFF2-40B4-BE49-F238E27FC236}">
                  <a16:creationId xmlns:a16="http://schemas.microsoft.com/office/drawing/2014/main" id="{5EB0B7E0-685C-DC9E-3C00-7234C0A563F7}"/>
                </a:ext>
              </a:extLst>
            </p:cNvPr>
            <p:cNvCxnSpPr>
              <a:cxnSpLocks/>
              <a:stCxn id="18" idx="1"/>
              <a:endCxn id="17" idx="1"/>
            </p:cNvCxnSpPr>
            <p:nvPr/>
          </p:nvCxnSpPr>
          <p:spPr>
            <a:xfrm rot="10800000">
              <a:off x="1333077" y="2720994"/>
              <a:ext cx="554633" cy="611986"/>
            </a:xfrm>
            <a:prstGeom prst="bentConnector3">
              <a:avLst>
                <a:gd name="adj1" fmla="val 130173"/>
              </a:avLst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BE616CE-866A-F2ED-FC3F-86AF9A24E4EB}"/>
                </a:ext>
              </a:extLst>
            </p:cNvPr>
            <p:cNvSpPr/>
            <p:nvPr/>
          </p:nvSpPr>
          <p:spPr>
            <a:xfrm>
              <a:off x="1333077" y="2602638"/>
              <a:ext cx="1109534" cy="236710"/>
            </a:xfrm>
            <a:prstGeom prst="rect">
              <a:avLst/>
            </a:prstGeom>
            <a:solidFill>
              <a:srgbClr val="B6A7D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1400" dirty="0">
                  <a:solidFill>
                    <a:schemeClr val="tx1"/>
                  </a:solidFill>
                </a:rPr>
                <a:t>Layer Norm</a:t>
              </a:r>
              <a:endParaRPr kumimoji="1"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CF5CC247-78A3-5AA2-A1DA-862A56AFD693}"/>
                </a:ext>
              </a:extLst>
            </p:cNvPr>
            <p:cNvSpPr txBox="1"/>
            <p:nvPr/>
          </p:nvSpPr>
          <p:spPr>
            <a:xfrm>
              <a:off x="1887711" y="3146354"/>
              <a:ext cx="296266" cy="373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zh-TW" altLang="en-US" sz="2400" dirty="0"/>
            </a:p>
          </p:txBody>
        </p: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1CBD8CE8-F866-72B5-E606-7E0AC441453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7844" y="2839348"/>
              <a:ext cx="0" cy="1412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箭頭接點 19">
              <a:extLst>
                <a:ext uri="{FF2B5EF4-FFF2-40B4-BE49-F238E27FC236}">
                  <a16:creationId xmlns:a16="http://schemas.microsoft.com/office/drawing/2014/main" id="{ECD9086F-029F-1FE3-7F6F-C82E3E862D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7844" y="3625374"/>
              <a:ext cx="0" cy="14129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箭頭接點 20">
              <a:extLst>
                <a:ext uri="{FF2B5EF4-FFF2-40B4-BE49-F238E27FC236}">
                  <a16:creationId xmlns:a16="http://schemas.microsoft.com/office/drawing/2014/main" id="{43EF36A2-A698-5B6C-097D-069E64106FCF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H="1" flipV="1">
              <a:off x="1887711" y="3225217"/>
              <a:ext cx="133" cy="16344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9611154D-41A4-C36C-5C8E-DC75C8A941FA}"/>
                </a:ext>
              </a:extLst>
            </p:cNvPr>
            <p:cNvSpPr txBox="1"/>
            <p:nvPr/>
          </p:nvSpPr>
          <p:spPr>
            <a:xfrm>
              <a:off x="718698" y="3299081"/>
              <a:ext cx="460834" cy="2737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1600" b="1" dirty="0" err="1"/>
                <a:t>xN</a:t>
              </a:r>
              <a:endParaRPr kumimoji="1" lang="zh-TW" altLang="en-US" sz="1600" b="1" dirty="0"/>
            </a:p>
          </p:txBody>
        </p:sp>
      </p:grp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1413C89-F7B6-B8D4-22AB-2797B30038EB}"/>
              </a:ext>
            </a:extLst>
          </p:cNvPr>
          <p:cNvSpPr txBox="1"/>
          <p:nvPr/>
        </p:nvSpPr>
        <p:spPr>
          <a:xfrm>
            <a:off x="1041795" y="1704280"/>
            <a:ext cx="2354869" cy="506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000" dirty="0">
                <a:ea typeface="Microsoft JhengHei" panose="020B0604030504040204" pitchFamily="34" charset="-120"/>
              </a:rPr>
              <a:t>Transformer layers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25" name="左大括弧 24">
            <a:extLst>
              <a:ext uri="{FF2B5EF4-FFF2-40B4-BE49-F238E27FC236}">
                <a16:creationId xmlns:a16="http://schemas.microsoft.com/office/drawing/2014/main" id="{FCEE698A-E610-0AA8-4AD1-6790D707E935}"/>
              </a:ext>
            </a:extLst>
          </p:cNvPr>
          <p:cNvSpPr/>
          <p:nvPr/>
        </p:nvSpPr>
        <p:spPr>
          <a:xfrm>
            <a:off x="3168467" y="3800762"/>
            <a:ext cx="352269" cy="87373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6" name="圖片 65">
            <a:extLst>
              <a:ext uri="{FF2B5EF4-FFF2-40B4-BE49-F238E27FC236}">
                <a16:creationId xmlns:a16="http://schemas.microsoft.com/office/drawing/2014/main" id="{6325B208-0C25-E911-0115-545BBBA75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1192" y="3171855"/>
            <a:ext cx="7772400" cy="1947629"/>
          </a:xfrm>
          <a:prstGeom prst="rect">
            <a:avLst/>
          </a:prstGeom>
        </p:spPr>
      </p:pic>
      <p:pic>
        <p:nvPicPr>
          <p:cNvPr id="67" name="圖片 66">
            <a:extLst>
              <a:ext uri="{FF2B5EF4-FFF2-40B4-BE49-F238E27FC236}">
                <a16:creationId xmlns:a16="http://schemas.microsoft.com/office/drawing/2014/main" id="{3E1A68FE-0120-4BE9-3E72-E5EEE1C72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328" y="6230322"/>
            <a:ext cx="2972804" cy="543179"/>
          </a:xfrm>
          <a:prstGeom prst="rect">
            <a:avLst/>
          </a:prstGeom>
        </p:spPr>
      </p:pic>
      <p:cxnSp>
        <p:nvCxnSpPr>
          <p:cNvPr id="70" name="肘形接點 69">
            <a:extLst>
              <a:ext uri="{FF2B5EF4-FFF2-40B4-BE49-F238E27FC236}">
                <a16:creationId xmlns:a16="http://schemas.microsoft.com/office/drawing/2014/main" id="{A99CF00D-D60F-753E-0F7F-1802C815FFEC}"/>
              </a:ext>
            </a:extLst>
          </p:cNvPr>
          <p:cNvCxnSpPr>
            <a:endCxn id="11" idx="3"/>
          </p:cNvCxnSpPr>
          <p:nvPr/>
        </p:nvCxnSpPr>
        <p:spPr>
          <a:xfrm rot="10800000" flipV="1">
            <a:off x="3008011" y="2543264"/>
            <a:ext cx="741890" cy="6188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614D0DB7-F704-218F-4DDD-69A8BB803145}"/>
              </a:ext>
            </a:extLst>
          </p:cNvPr>
          <p:cNvSpPr txBox="1"/>
          <p:nvPr/>
        </p:nvSpPr>
        <p:spPr>
          <a:xfrm>
            <a:off x="3785317" y="2320323"/>
            <a:ext cx="1933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Also weights here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0800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7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E6A68A-301E-B63D-162A-5B3335DF4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Transformers </a:t>
            </a:r>
            <a:r>
              <a:rPr kumimoji="1" lang="zh-TW" altLang="en-US" dirty="0">
                <a:ea typeface="Microsoft JhengHei" panose="020B0604030504040204" pitchFamily="34" charset="-120"/>
              </a:rPr>
              <a:t>的權重值</a:t>
            </a:r>
            <a:r>
              <a:rPr kumimoji="1" lang="en-US" altLang="zh-TW" dirty="0">
                <a:ea typeface="Microsoft JhengHei" panose="020B0604030504040204" pitchFamily="34" charset="-120"/>
              </a:rPr>
              <a:t> (1/2)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9AF7FA8-74D3-90D4-E217-2B573E676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938BF0D-40C4-8AE8-DA83-56C66988DDE3}"/>
              </a:ext>
            </a:extLst>
          </p:cNvPr>
          <p:cNvSpPr txBox="1"/>
          <p:nvPr/>
        </p:nvSpPr>
        <p:spPr>
          <a:xfrm flipH="1">
            <a:off x="3294318" y="6380722"/>
            <a:ext cx="307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I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A71FF92-2DD4-2188-4923-BA97A6F2420C}"/>
              </a:ext>
            </a:extLst>
          </p:cNvPr>
          <p:cNvSpPr txBox="1"/>
          <p:nvPr/>
        </p:nvSpPr>
        <p:spPr>
          <a:xfrm>
            <a:off x="5751426" y="6370226"/>
            <a:ext cx="870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printed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98D692E-18CA-45DC-0ADE-751EC2AF257B}"/>
              </a:ext>
            </a:extLst>
          </p:cNvPr>
          <p:cNvSpPr txBox="1"/>
          <p:nvPr/>
        </p:nvSpPr>
        <p:spPr>
          <a:xfrm>
            <a:off x="8683120" y="635881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dirty="0"/>
              <a:t>Hello</a:t>
            </a:r>
            <a:endParaRPr kumimoji="1" lang="zh-TW" altLang="en-US" dirty="0"/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473031F7-19CE-0B6C-0A73-1EDD56C383BE}"/>
              </a:ext>
            </a:extLst>
          </p:cNvPr>
          <p:cNvSpPr/>
          <p:nvPr/>
        </p:nvSpPr>
        <p:spPr>
          <a:xfrm>
            <a:off x="8175681" y="5018277"/>
            <a:ext cx="507439" cy="1103516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 err="1">
                <a:solidFill>
                  <a:schemeClr val="tx1"/>
                </a:solidFill>
              </a:rPr>
              <a:t>e</a:t>
            </a:r>
            <a:r>
              <a:rPr kumimoji="1" lang="en-US" altLang="zh-TW" sz="2000" baseline="-25000" dirty="0" err="1">
                <a:solidFill>
                  <a:schemeClr val="tx1"/>
                </a:solidFill>
              </a:rPr>
              <a:t>N</a:t>
            </a:r>
            <a:endParaRPr kumimoji="1" lang="zh-TW" alt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1FC4D4EB-5E06-0111-4343-8171CF9623B9}"/>
              </a:ext>
            </a:extLst>
          </p:cNvPr>
          <p:cNvSpPr/>
          <p:nvPr/>
        </p:nvSpPr>
        <p:spPr>
          <a:xfrm>
            <a:off x="8751307" y="5018277"/>
            <a:ext cx="507439" cy="1103516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 err="1">
                <a:solidFill>
                  <a:schemeClr val="tx1"/>
                </a:solidFill>
              </a:rPr>
              <a:t>e</a:t>
            </a:r>
            <a:r>
              <a:rPr kumimoji="1" lang="en-US" altLang="zh-TW" sz="2000" baseline="-25000" dirty="0" err="1">
                <a:solidFill>
                  <a:schemeClr val="tx1"/>
                </a:solidFill>
              </a:rPr>
              <a:t>N</a:t>
            </a:r>
            <a:endParaRPr kumimoji="1" lang="zh-TW" alt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611F69F7-65E0-4490-C5C6-5778B7BF6D8D}"/>
              </a:ext>
            </a:extLst>
          </p:cNvPr>
          <p:cNvSpPr/>
          <p:nvPr/>
        </p:nvSpPr>
        <p:spPr>
          <a:xfrm>
            <a:off x="9332978" y="5014662"/>
            <a:ext cx="507439" cy="1103516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 err="1">
                <a:solidFill>
                  <a:schemeClr val="tx1"/>
                </a:solidFill>
              </a:rPr>
              <a:t>e</a:t>
            </a:r>
            <a:r>
              <a:rPr kumimoji="1" lang="en-US" altLang="zh-TW" sz="2000" baseline="-25000" dirty="0" err="1">
                <a:solidFill>
                  <a:schemeClr val="tx1"/>
                </a:solidFill>
              </a:rPr>
              <a:t>N</a:t>
            </a:r>
            <a:endParaRPr kumimoji="1" lang="zh-TW" alt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E9A81773-6398-0FD8-CFD4-FD0C35E6F8EE}"/>
              </a:ext>
            </a:extLst>
          </p:cNvPr>
          <p:cNvSpPr/>
          <p:nvPr/>
        </p:nvSpPr>
        <p:spPr>
          <a:xfrm>
            <a:off x="5380297" y="5018277"/>
            <a:ext cx="507439" cy="1103516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e</a:t>
            </a:r>
            <a:r>
              <a:rPr kumimoji="1" lang="en-US" altLang="zh-TW" sz="2000" baseline="-25000" dirty="0">
                <a:solidFill>
                  <a:schemeClr val="tx1"/>
                </a:solidFill>
              </a:rPr>
              <a:t>2</a:t>
            </a:r>
            <a:endParaRPr kumimoji="1" lang="zh-TW" alt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4756521D-145C-8D15-AB0F-07969BA0CEFC}"/>
              </a:ext>
            </a:extLst>
          </p:cNvPr>
          <p:cNvSpPr/>
          <p:nvPr/>
        </p:nvSpPr>
        <p:spPr>
          <a:xfrm>
            <a:off x="5955923" y="5018277"/>
            <a:ext cx="507439" cy="1103516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e</a:t>
            </a:r>
            <a:r>
              <a:rPr kumimoji="1" lang="en-US" altLang="zh-TW" sz="2000" baseline="-25000" dirty="0">
                <a:solidFill>
                  <a:schemeClr val="tx1"/>
                </a:solidFill>
              </a:rPr>
              <a:t>2</a:t>
            </a:r>
            <a:endParaRPr kumimoji="1" lang="zh-TW" alt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AFE491CB-F796-F616-11B0-221FD736E911}"/>
              </a:ext>
            </a:extLst>
          </p:cNvPr>
          <p:cNvSpPr/>
          <p:nvPr/>
        </p:nvSpPr>
        <p:spPr>
          <a:xfrm>
            <a:off x="6537594" y="5014662"/>
            <a:ext cx="507439" cy="1103516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e</a:t>
            </a:r>
            <a:r>
              <a:rPr kumimoji="1" lang="en-US" altLang="zh-TW" sz="2000" baseline="-25000" dirty="0">
                <a:solidFill>
                  <a:schemeClr val="tx1"/>
                </a:solidFill>
              </a:rPr>
              <a:t>2</a:t>
            </a:r>
            <a:endParaRPr kumimoji="1" lang="zh-TW" alt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4F638086-0B95-9BE7-E2C1-7CC74B40F307}"/>
              </a:ext>
            </a:extLst>
          </p:cNvPr>
          <p:cNvSpPr/>
          <p:nvPr/>
        </p:nvSpPr>
        <p:spPr>
          <a:xfrm>
            <a:off x="2618944" y="5018277"/>
            <a:ext cx="507439" cy="1103516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e</a:t>
            </a:r>
            <a:r>
              <a:rPr kumimoji="1" lang="en-US" altLang="zh-TW" sz="2000" baseline="-25000" dirty="0">
                <a:solidFill>
                  <a:schemeClr val="tx1"/>
                </a:solidFill>
              </a:rPr>
              <a:t>1</a:t>
            </a:r>
            <a:endParaRPr kumimoji="1" lang="zh-TW" alt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32D7B499-4C3E-2874-182E-6417E0B5D7EE}"/>
              </a:ext>
            </a:extLst>
          </p:cNvPr>
          <p:cNvSpPr/>
          <p:nvPr/>
        </p:nvSpPr>
        <p:spPr>
          <a:xfrm>
            <a:off x="3194570" y="5018277"/>
            <a:ext cx="507439" cy="1103516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e</a:t>
            </a:r>
            <a:r>
              <a:rPr kumimoji="1" lang="en-US" altLang="zh-TW" sz="2000" baseline="-25000" dirty="0">
                <a:solidFill>
                  <a:schemeClr val="tx1"/>
                </a:solidFill>
              </a:rPr>
              <a:t>1</a:t>
            </a:r>
            <a:endParaRPr kumimoji="1" lang="zh-TW" alt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024C8A30-DC99-4DAB-5978-2BB988269EAA}"/>
              </a:ext>
            </a:extLst>
          </p:cNvPr>
          <p:cNvSpPr/>
          <p:nvPr/>
        </p:nvSpPr>
        <p:spPr>
          <a:xfrm>
            <a:off x="3776241" y="5014662"/>
            <a:ext cx="507439" cy="1103516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e</a:t>
            </a:r>
            <a:r>
              <a:rPr kumimoji="1" lang="en-US" altLang="zh-TW" sz="2000" baseline="-25000" dirty="0">
                <a:solidFill>
                  <a:schemeClr val="tx1"/>
                </a:solidFill>
              </a:rPr>
              <a:t>1</a:t>
            </a:r>
            <a:endParaRPr kumimoji="1" lang="zh-TW" alt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A4B00D99-E63E-51F8-8E80-DAC3303E99E0}"/>
              </a:ext>
            </a:extLst>
          </p:cNvPr>
          <p:cNvSpPr/>
          <p:nvPr/>
        </p:nvSpPr>
        <p:spPr>
          <a:xfrm rot="16200000">
            <a:off x="1056509" y="2420824"/>
            <a:ext cx="426429" cy="1103516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 baseline="-250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0B2790E8-356B-E31F-C1D2-BDF92C1401A3}"/>
              </a:ext>
            </a:extLst>
          </p:cNvPr>
          <p:cNvSpPr txBox="1"/>
          <p:nvPr/>
        </p:nvSpPr>
        <p:spPr>
          <a:xfrm>
            <a:off x="1088658" y="2765566"/>
            <a:ext cx="57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800" dirty="0"/>
              <a:t>e</a:t>
            </a:r>
            <a:r>
              <a:rPr kumimoji="1" lang="en-US" altLang="zh-TW" sz="1800" baseline="-25000" dirty="0"/>
              <a:t>2</a:t>
            </a:r>
            <a:endParaRPr kumimoji="1" lang="zh-TW" altLang="en-US" sz="1800" baseline="-25000" dirty="0"/>
          </a:p>
        </p:txBody>
      </p:sp>
      <p:sp>
        <p:nvSpPr>
          <p:cNvPr id="28" name="圓角矩形 27">
            <a:extLst>
              <a:ext uri="{FF2B5EF4-FFF2-40B4-BE49-F238E27FC236}">
                <a16:creationId xmlns:a16="http://schemas.microsoft.com/office/drawing/2014/main" id="{8EAAB3D0-CD13-31DA-3835-DC7199C9D374}"/>
              </a:ext>
            </a:extLst>
          </p:cNvPr>
          <p:cNvSpPr/>
          <p:nvPr/>
        </p:nvSpPr>
        <p:spPr>
          <a:xfrm rot="16200000">
            <a:off x="1056508" y="1886219"/>
            <a:ext cx="426429" cy="1103516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 baseline="-250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8FB1D95-DE5F-3026-238D-0B20A60B05F8}"/>
              </a:ext>
            </a:extLst>
          </p:cNvPr>
          <p:cNvSpPr txBox="1"/>
          <p:nvPr/>
        </p:nvSpPr>
        <p:spPr>
          <a:xfrm>
            <a:off x="1092599" y="2215766"/>
            <a:ext cx="57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800" dirty="0"/>
              <a:t>e</a:t>
            </a:r>
            <a:r>
              <a:rPr kumimoji="1" lang="en-US" altLang="zh-TW" sz="1800" baseline="-25000" dirty="0"/>
              <a:t>1</a:t>
            </a:r>
            <a:endParaRPr kumimoji="1" lang="zh-TW" altLang="en-US" sz="1800" baseline="-250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BB002EE1-BED1-51AD-9687-997241B7A987}"/>
              </a:ext>
            </a:extLst>
          </p:cNvPr>
          <p:cNvSpPr txBox="1"/>
          <p:nvPr/>
        </p:nvSpPr>
        <p:spPr>
          <a:xfrm>
            <a:off x="744356" y="3937219"/>
            <a:ext cx="115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N x </a:t>
            </a:r>
            <a:r>
              <a:rPr kumimoji="1" lang="en-US" altLang="zh-TW" dirty="0" err="1"/>
              <a:t>d</a:t>
            </a:r>
            <a:r>
              <a:rPr kumimoji="1" lang="en-US" altLang="zh-TW" baseline="-25000" dirty="0" err="1"/>
              <a:t>model</a:t>
            </a:r>
            <a:endParaRPr kumimoji="1" lang="zh-TW" altLang="en-US" baseline="-25000" dirty="0"/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DD28048C-E9C3-2AEE-E956-6F6A334CA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645" y="764395"/>
            <a:ext cx="2972804" cy="543179"/>
          </a:xfrm>
          <a:prstGeom prst="rect">
            <a:avLst/>
          </a:prstGeom>
        </p:spPr>
      </p:pic>
      <p:sp>
        <p:nvSpPr>
          <p:cNvPr id="46" name="圓角矩形 45">
            <a:extLst>
              <a:ext uri="{FF2B5EF4-FFF2-40B4-BE49-F238E27FC236}">
                <a16:creationId xmlns:a16="http://schemas.microsoft.com/office/drawing/2014/main" id="{B025E6CD-3BD7-AA5E-7E5C-87E608ABC292}"/>
              </a:ext>
            </a:extLst>
          </p:cNvPr>
          <p:cNvSpPr/>
          <p:nvPr/>
        </p:nvSpPr>
        <p:spPr>
          <a:xfrm rot="16200000">
            <a:off x="1905552" y="2210291"/>
            <a:ext cx="1732052" cy="1721804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 baseline="-25000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AB4D5B1F-BB78-9B23-FB73-452C2273ECF0}"/>
              </a:ext>
            </a:extLst>
          </p:cNvPr>
          <p:cNvSpPr txBox="1"/>
          <p:nvPr/>
        </p:nvSpPr>
        <p:spPr>
          <a:xfrm>
            <a:off x="2246845" y="3937219"/>
            <a:ext cx="115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/>
              <a:t>d</a:t>
            </a:r>
            <a:r>
              <a:rPr kumimoji="1" lang="en-US" altLang="zh-TW" baseline="-25000" dirty="0" err="1"/>
              <a:t>model</a:t>
            </a:r>
            <a:r>
              <a:rPr kumimoji="1" lang="en-US" altLang="zh-TW" dirty="0"/>
              <a:t> x d</a:t>
            </a:r>
            <a:r>
              <a:rPr kumimoji="1" lang="en-US" altLang="zh-TW" baseline="-25000" dirty="0"/>
              <a:t>k</a:t>
            </a:r>
            <a:endParaRPr kumimoji="1" lang="zh-TW" altLang="en-US" baseline="-25000" dirty="0"/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6C1DA17E-5B4C-917A-45A6-842F460AFF80}"/>
              </a:ext>
            </a:extLst>
          </p:cNvPr>
          <p:cNvSpPr txBox="1"/>
          <p:nvPr/>
        </p:nvSpPr>
        <p:spPr>
          <a:xfrm>
            <a:off x="2447913" y="2866312"/>
            <a:ext cx="671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/>
                </a:solidFill>
              </a:rPr>
              <a:t>W</a:t>
            </a:r>
            <a:r>
              <a:rPr kumimoji="1" lang="en-US" altLang="zh-TW" sz="2400" baseline="30000" dirty="0">
                <a:solidFill>
                  <a:schemeClr val="bg1"/>
                </a:solidFill>
              </a:rPr>
              <a:t>Q</a:t>
            </a:r>
            <a:endParaRPr kumimoji="1" lang="zh-TW" alt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A044B2FF-92A0-C400-6A7A-C12E669DA6D0}"/>
              </a:ext>
            </a:extLst>
          </p:cNvPr>
          <p:cNvSpPr txBox="1"/>
          <p:nvPr/>
        </p:nvSpPr>
        <p:spPr>
          <a:xfrm>
            <a:off x="6223138" y="3937219"/>
            <a:ext cx="115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/>
              <a:t>d</a:t>
            </a:r>
            <a:r>
              <a:rPr kumimoji="1" lang="en-US" altLang="zh-TW" baseline="-25000" dirty="0" err="1"/>
              <a:t>model</a:t>
            </a:r>
            <a:r>
              <a:rPr kumimoji="1" lang="en-US" altLang="zh-TW" dirty="0"/>
              <a:t> x d</a:t>
            </a:r>
            <a:r>
              <a:rPr kumimoji="1" lang="en-US" altLang="zh-TW" baseline="-25000" dirty="0"/>
              <a:t>k</a:t>
            </a:r>
            <a:endParaRPr kumimoji="1" lang="zh-TW" altLang="en-US" baseline="-25000" dirty="0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F2929EA0-4FE9-E667-1E2D-D666ECE0919E}"/>
              </a:ext>
            </a:extLst>
          </p:cNvPr>
          <p:cNvSpPr txBox="1"/>
          <p:nvPr/>
        </p:nvSpPr>
        <p:spPr>
          <a:xfrm>
            <a:off x="4670759" y="3937219"/>
            <a:ext cx="115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N x </a:t>
            </a:r>
            <a:r>
              <a:rPr kumimoji="1" lang="en-US" altLang="zh-TW" dirty="0" err="1"/>
              <a:t>d</a:t>
            </a:r>
            <a:r>
              <a:rPr kumimoji="1" lang="en-US" altLang="zh-TW" baseline="-25000" dirty="0" err="1"/>
              <a:t>model</a:t>
            </a:r>
            <a:endParaRPr kumimoji="1" lang="zh-TW" altLang="en-US" baseline="-25000" dirty="0"/>
          </a:p>
        </p:txBody>
      </p:sp>
      <p:sp>
        <p:nvSpPr>
          <p:cNvPr id="60" name="圓角矩形 59">
            <a:extLst>
              <a:ext uri="{FF2B5EF4-FFF2-40B4-BE49-F238E27FC236}">
                <a16:creationId xmlns:a16="http://schemas.microsoft.com/office/drawing/2014/main" id="{733D17FB-6D3A-89DD-07AB-D1203B0DCE53}"/>
              </a:ext>
            </a:extLst>
          </p:cNvPr>
          <p:cNvSpPr/>
          <p:nvPr/>
        </p:nvSpPr>
        <p:spPr>
          <a:xfrm rot="16200000">
            <a:off x="5831101" y="2206484"/>
            <a:ext cx="1732052" cy="1721804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 baseline="-25000" dirty="0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14DA6F2C-49DB-DE80-404D-39260F2F86C2}"/>
              </a:ext>
            </a:extLst>
          </p:cNvPr>
          <p:cNvSpPr txBox="1"/>
          <p:nvPr/>
        </p:nvSpPr>
        <p:spPr>
          <a:xfrm>
            <a:off x="6373462" y="2862505"/>
            <a:ext cx="671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/>
                </a:solidFill>
              </a:rPr>
              <a:t>W</a:t>
            </a:r>
            <a:r>
              <a:rPr kumimoji="1" lang="en-US" altLang="zh-TW" sz="2400" baseline="30000" dirty="0">
                <a:solidFill>
                  <a:schemeClr val="bg1"/>
                </a:solidFill>
              </a:rPr>
              <a:t>K</a:t>
            </a:r>
            <a:endParaRPr kumimoji="1" lang="zh-TW" alt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63" name="圓角矩形 62">
            <a:extLst>
              <a:ext uri="{FF2B5EF4-FFF2-40B4-BE49-F238E27FC236}">
                <a16:creationId xmlns:a16="http://schemas.microsoft.com/office/drawing/2014/main" id="{0CD71591-DAC3-C8CA-B896-544CCC0141FB}"/>
              </a:ext>
            </a:extLst>
          </p:cNvPr>
          <p:cNvSpPr/>
          <p:nvPr/>
        </p:nvSpPr>
        <p:spPr>
          <a:xfrm rot="16200000">
            <a:off x="9811233" y="2182507"/>
            <a:ext cx="1732052" cy="1721804"/>
          </a:xfrm>
          <a:prstGeom prst="roundRect">
            <a:avLst/>
          </a:prstGeom>
          <a:ln w="19050">
            <a:solidFill>
              <a:srgbClr val="FF0000"/>
            </a:solidFill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 baseline="-25000" dirty="0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FDB5CA85-2498-28A0-CB4C-961B784CFFA7}"/>
              </a:ext>
            </a:extLst>
          </p:cNvPr>
          <p:cNvSpPr txBox="1"/>
          <p:nvPr/>
        </p:nvSpPr>
        <p:spPr>
          <a:xfrm>
            <a:off x="10353594" y="2838528"/>
            <a:ext cx="671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chemeClr val="bg1"/>
                </a:solidFill>
              </a:rPr>
              <a:t>W</a:t>
            </a:r>
            <a:r>
              <a:rPr kumimoji="1" lang="en-US" altLang="zh-TW" sz="2400" baseline="30000" dirty="0">
                <a:solidFill>
                  <a:schemeClr val="bg1"/>
                </a:solidFill>
              </a:rPr>
              <a:t>V</a:t>
            </a:r>
            <a:endParaRPr kumimoji="1" lang="zh-TW" altLang="en-US" sz="2400" baseline="-25000" dirty="0">
              <a:solidFill>
                <a:schemeClr val="bg1"/>
              </a:solidFill>
            </a:endParaRP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17EAF1D3-C74C-B3BC-F58E-91B383B7C5BD}"/>
              </a:ext>
            </a:extLst>
          </p:cNvPr>
          <p:cNvSpPr txBox="1"/>
          <p:nvPr/>
        </p:nvSpPr>
        <p:spPr>
          <a:xfrm>
            <a:off x="4101138" y="1788431"/>
            <a:ext cx="42043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3800" dirty="0"/>
              <a:t>(</a:t>
            </a:r>
            <a:endParaRPr kumimoji="1" lang="zh-TW" altLang="en-US" sz="13800" dirty="0"/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80E0D3FB-9B92-1E45-E773-FDEDBEBF618C}"/>
              </a:ext>
            </a:extLst>
          </p:cNvPr>
          <p:cNvSpPr txBox="1"/>
          <p:nvPr/>
        </p:nvSpPr>
        <p:spPr>
          <a:xfrm>
            <a:off x="7383698" y="1788430"/>
            <a:ext cx="42043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3800" dirty="0"/>
              <a:t>)</a:t>
            </a:r>
            <a:endParaRPr kumimoji="1" lang="zh-TW" altLang="en-US" sz="13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BCDE0234-544F-C827-3B52-AB9EE84C0BEF}"/>
                  </a:ext>
                </a:extLst>
              </p:cNvPr>
              <p:cNvSpPr txBox="1"/>
              <p:nvPr/>
            </p:nvSpPr>
            <p:spPr>
              <a:xfrm>
                <a:off x="7607879" y="2118826"/>
                <a:ext cx="686909" cy="513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zh-TW" altLang="en-US" sz="2800" baseline="30000" dirty="0"/>
              </a:p>
            </p:txBody>
          </p:sp>
        </mc:Choice>
        <mc:Fallback xmlns="">
          <p:sp>
            <p:nvSpPr>
              <p:cNvPr id="68" name="文字方塊 67">
                <a:extLst>
                  <a:ext uri="{FF2B5EF4-FFF2-40B4-BE49-F238E27FC236}">
                    <a16:creationId xmlns:a16="http://schemas.microsoft.com/office/drawing/2014/main" id="{BCDE0234-544F-C827-3B52-AB9EE84C0B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879" y="2118826"/>
                <a:ext cx="686909" cy="51328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文字方塊 68">
            <a:extLst>
              <a:ext uri="{FF2B5EF4-FFF2-40B4-BE49-F238E27FC236}">
                <a16:creationId xmlns:a16="http://schemas.microsoft.com/office/drawing/2014/main" id="{477173E1-8D52-B8B2-85DB-C383766057D1}"/>
              </a:ext>
            </a:extLst>
          </p:cNvPr>
          <p:cNvSpPr txBox="1"/>
          <p:nvPr/>
        </p:nvSpPr>
        <p:spPr>
          <a:xfrm>
            <a:off x="9570194" y="1508781"/>
            <a:ext cx="11518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V: N x d</a:t>
            </a:r>
            <a:r>
              <a:rPr kumimoji="1" lang="en-US" altLang="zh-TW" sz="2000" baseline="-25000" dirty="0"/>
              <a:t>k</a:t>
            </a:r>
            <a:endParaRPr kumimoji="1" lang="zh-TW" altLang="en-US" sz="2000" baseline="-25000" dirty="0"/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D5691509-CB79-A458-424D-4F6FCE6B7F61}"/>
              </a:ext>
            </a:extLst>
          </p:cNvPr>
          <p:cNvSpPr txBox="1"/>
          <p:nvPr/>
        </p:nvSpPr>
        <p:spPr>
          <a:xfrm>
            <a:off x="1499610" y="1509459"/>
            <a:ext cx="1203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Q: N x d</a:t>
            </a:r>
            <a:r>
              <a:rPr kumimoji="1" lang="en-US" altLang="zh-TW" sz="2000" baseline="-25000" dirty="0"/>
              <a:t>k</a:t>
            </a:r>
            <a:endParaRPr kumimoji="1" lang="zh-TW" altLang="en-US" sz="2000" baseline="-25000" dirty="0"/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0CD38873-9614-04BC-8841-4997C4942A56}"/>
              </a:ext>
            </a:extLst>
          </p:cNvPr>
          <p:cNvSpPr txBox="1"/>
          <p:nvPr/>
        </p:nvSpPr>
        <p:spPr>
          <a:xfrm>
            <a:off x="5552041" y="1507282"/>
            <a:ext cx="10703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K: N x d</a:t>
            </a:r>
            <a:r>
              <a:rPr kumimoji="1" lang="en-US" altLang="zh-TW" sz="2000" baseline="-25000" dirty="0"/>
              <a:t>k</a:t>
            </a:r>
            <a:endParaRPr kumimoji="1" lang="zh-TW" altLang="en-US" sz="2000" baseline="-25000" dirty="0"/>
          </a:p>
        </p:txBody>
      </p:sp>
      <p:sp>
        <p:nvSpPr>
          <p:cNvPr id="72" name="向右箭號 71">
            <a:extLst>
              <a:ext uri="{FF2B5EF4-FFF2-40B4-BE49-F238E27FC236}">
                <a16:creationId xmlns:a16="http://schemas.microsoft.com/office/drawing/2014/main" id="{491FA22E-7F0F-35A9-B538-130C61C31608}"/>
              </a:ext>
            </a:extLst>
          </p:cNvPr>
          <p:cNvSpPr/>
          <p:nvPr/>
        </p:nvSpPr>
        <p:spPr>
          <a:xfrm rot="16200000">
            <a:off x="6053778" y="4410624"/>
            <a:ext cx="311727" cy="42602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BBFB79C2-988B-C075-3686-C3AD7C02E9AC}"/>
              </a:ext>
            </a:extLst>
          </p:cNvPr>
          <p:cNvSpPr txBox="1"/>
          <p:nvPr/>
        </p:nvSpPr>
        <p:spPr>
          <a:xfrm>
            <a:off x="10311251" y="3933412"/>
            <a:ext cx="115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/>
              <a:t>d</a:t>
            </a:r>
            <a:r>
              <a:rPr kumimoji="1" lang="en-US" altLang="zh-TW" baseline="-25000" dirty="0" err="1"/>
              <a:t>model</a:t>
            </a:r>
            <a:r>
              <a:rPr kumimoji="1" lang="en-US" altLang="zh-TW" dirty="0"/>
              <a:t> x d</a:t>
            </a:r>
            <a:r>
              <a:rPr kumimoji="1" lang="en-US" altLang="zh-TW" baseline="-25000" dirty="0"/>
              <a:t>k</a:t>
            </a:r>
            <a:endParaRPr kumimoji="1" lang="zh-TW" altLang="en-US" baseline="-25000" dirty="0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06018B9F-ECAC-B785-4568-BAB5992AA405}"/>
              </a:ext>
            </a:extLst>
          </p:cNvPr>
          <p:cNvSpPr txBox="1"/>
          <p:nvPr/>
        </p:nvSpPr>
        <p:spPr>
          <a:xfrm>
            <a:off x="8758872" y="3933412"/>
            <a:ext cx="1151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N x </a:t>
            </a:r>
            <a:r>
              <a:rPr kumimoji="1" lang="en-US" altLang="zh-TW" dirty="0" err="1"/>
              <a:t>d</a:t>
            </a:r>
            <a:r>
              <a:rPr kumimoji="1" lang="en-US" altLang="zh-TW" baseline="-25000" dirty="0" err="1"/>
              <a:t>model</a:t>
            </a:r>
            <a:endParaRPr kumimoji="1" lang="zh-TW" altLang="en-US" baseline="-25000" dirty="0"/>
          </a:p>
        </p:txBody>
      </p:sp>
      <p:sp>
        <p:nvSpPr>
          <p:cNvPr id="76" name="左中括弧 75">
            <a:extLst>
              <a:ext uri="{FF2B5EF4-FFF2-40B4-BE49-F238E27FC236}">
                <a16:creationId xmlns:a16="http://schemas.microsoft.com/office/drawing/2014/main" id="{8A91D5AB-DB0E-B888-8835-D6D4412887CA}"/>
              </a:ext>
            </a:extLst>
          </p:cNvPr>
          <p:cNvSpPr/>
          <p:nvPr/>
        </p:nvSpPr>
        <p:spPr>
          <a:xfrm rot="5400000">
            <a:off x="2066899" y="605993"/>
            <a:ext cx="123206" cy="2788033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7" name="左中括弧 76">
            <a:extLst>
              <a:ext uri="{FF2B5EF4-FFF2-40B4-BE49-F238E27FC236}">
                <a16:creationId xmlns:a16="http://schemas.microsoft.com/office/drawing/2014/main" id="{83AF3BB9-4537-5E77-7100-63B578AFFE54}"/>
              </a:ext>
            </a:extLst>
          </p:cNvPr>
          <p:cNvSpPr/>
          <p:nvPr/>
        </p:nvSpPr>
        <p:spPr>
          <a:xfrm rot="5400000">
            <a:off x="6021057" y="592753"/>
            <a:ext cx="123206" cy="2788033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8" name="左中括弧 77">
            <a:extLst>
              <a:ext uri="{FF2B5EF4-FFF2-40B4-BE49-F238E27FC236}">
                <a16:creationId xmlns:a16="http://schemas.microsoft.com/office/drawing/2014/main" id="{6CE4AB56-1E8E-E12B-D41D-63F79A7104BF}"/>
              </a:ext>
            </a:extLst>
          </p:cNvPr>
          <p:cNvSpPr/>
          <p:nvPr/>
        </p:nvSpPr>
        <p:spPr>
          <a:xfrm rot="5400000">
            <a:off x="10028472" y="598450"/>
            <a:ext cx="123206" cy="2788033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18FBFF0-C1A2-F290-DF9D-49EAE72C0BAE}"/>
              </a:ext>
            </a:extLst>
          </p:cNvPr>
          <p:cNvSpPr txBox="1"/>
          <p:nvPr/>
        </p:nvSpPr>
        <p:spPr>
          <a:xfrm>
            <a:off x="648905" y="5817350"/>
            <a:ext cx="21331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>
                <a:ea typeface="Microsoft JhengHei" panose="020B0604030504040204" pitchFamily="34" charset="-120"/>
              </a:rPr>
              <a:t>d</a:t>
            </a:r>
            <a:r>
              <a:rPr kumimoji="1" lang="en-US" altLang="zh-TW" baseline="-25000" dirty="0" err="1">
                <a:ea typeface="Microsoft JhengHei" panose="020B0604030504040204" pitchFamily="34" charset="-120"/>
              </a:rPr>
              <a:t>model</a:t>
            </a:r>
            <a:r>
              <a:rPr kumimoji="1" lang="en-US" altLang="zh-TW" baseline="-25000" dirty="0"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ea typeface="Microsoft JhengHei" panose="020B0604030504040204" pitchFamily="34" charset="-120"/>
              </a:rPr>
              <a:t>: Embedding </a:t>
            </a:r>
            <a:r>
              <a:rPr kumimoji="1" lang="zh-TW" altLang="en-US" dirty="0">
                <a:ea typeface="Microsoft JhengHei" panose="020B0604030504040204" pitchFamily="34" charset="-120"/>
              </a:rPr>
              <a:t>的維度大小</a:t>
            </a:r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56B467B2-C4C4-70B8-56A6-92A4777DE9DE}"/>
              </a:ext>
            </a:extLst>
          </p:cNvPr>
          <p:cNvSpPr/>
          <p:nvPr/>
        </p:nvSpPr>
        <p:spPr>
          <a:xfrm rot="16200000">
            <a:off x="1056509" y="3165777"/>
            <a:ext cx="426429" cy="1103516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 baseline="-250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45F0D91-86EB-2BBB-47FC-D8FE318FF1EB}"/>
              </a:ext>
            </a:extLst>
          </p:cNvPr>
          <p:cNvSpPr txBox="1"/>
          <p:nvPr/>
        </p:nvSpPr>
        <p:spPr>
          <a:xfrm>
            <a:off x="1088658" y="3510519"/>
            <a:ext cx="57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800" dirty="0" err="1"/>
              <a:t>e</a:t>
            </a:r>
            <a:r>
              <a:rPr kumimoji="1" lang="en-US" altLang="zh-TW" sz="1800" baseline="-25000" dirty="0" err="1"/>
              <a:t>N</a:t>
            </a:r>
            <a:endParaRPr kumimoji="1" lang="zh-TW" altLang="en-US" sz="1800" baseline="-250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82D258D-666B-A1E6-B1E4-425D93EC3D84}"/>
              </a:ext>
            </a:extLst>
          </p:cNvPr>
          <p:cNvSpPr txBox="1"/>
          <p:nvPr/>
        </p:nvSpPr>
        <p:spPr>
          <a:xfrm rot="5400000">
            <a:off x="1154245" y="3194313"/>
            <a:ext cx="369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…</a:t>
            </a:r>
            <a:endParaRPr kumimoji="1" lang="zh-TW" altLang="en-US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CE3845AC-A880-9113-65B7-5668ACBE0752}"/>
              </a:ext>
            </a:extLst>
          </p:cNvPr>
          <p:cNvSpPr/>
          <p:nvPr/>
        </p:nvSpPr>
        <p:spPr>
          <a:xfrm rot="16200000">
            <a:off x="5021721" y="2429341"/>
            <a:ext cx="426429" cy="1103516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 baseline="-250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54AA2B2-4207-C048-DF1C-0C3BB66F0132}"/>
              </a:ext>
            </a:extLst>
          </p:cNvPr>
          <p:cNvSpPr txBox="1"/>
          <p:nvPr/>
        </p:nvSpPr>
        <p:spPr>
          <a:xfrm>
            <a:off x="5053870" y="2774083"/>
            <a:ext cx="57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800" dirty="0"/>
              <a:t>e</a:t>
            </a:r>
            <a:r>
              <a:rPr kumimoji="1" lang="en-US" altLang="zh-TW" sz="1800" baseline="-25000" dirty="0"/>
              <a:t>2</a:t>
            </a:r>
            <a:endParaRPr kumimoji="1" lang="zh-TW" altLang="en-US" sz="1800" baseline="-25000" dirty="0"/>
          </a:p>
        </p:txBody>
      </p:sp>
      <p:sp>
        <p:nvSpPr>
          <p:cNvPr id="22" name="圓角矩形 21">
            <a:extLst>
              <a:ext uri="{FF2B5EF4-FFF2-40B4-BE49-F238E27FC236}">
                <a16:creationId xmlns:a16="http://schemas.microsoft.com/office/drawing/2014/main" id="{929D16D6-DA03-B3FE-356C-91BD64D5461F}"/>
              </a:ext>
            </a:extLst>
          </p:cNvPr>
          <p:cNvSpPr/>
          <p:nvPr/>
        </p:nvSpPr>
        <p:spPr>
          <a:xfrm rot="16200000">
            <a:off x="5021720" y="1894736"/>
            <a:ext cx="426429" cy="1103516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 baseline="-250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EE97D33-F7DB-2CAD-3787-7BF96D724532}"/>
              </a:ext>
            </a:extLst>
          </p:cNvPr>
          <p:cNvSpPr txBox="1"/>
          <p:nvPr/>
        </p:nvSpPr>
        <p:spPr>
          <a:xfrm>
            <a:off x="5057811" y="2224283"/>
            <a:ext cx="57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800" dirty="0"/>
              <a:t>e</a:t>
            </a:r>
            <a:r>
              <a:rPr kumimoji="1" lang="en-US" altLang="zh-TW" sz="1800" baseline="-25000" dirty="0"/>
              <a:t>1</a:t>
            </a:r>
            <a:endParaRPr kumimoji="1" lang="zh-TW" altLang="en-US" sz="1800" baseline="-25000" dirty="0"/>
          </a:p>
        </p:txBody>
      </p:sp>
      <p:sp>
        <p:nvSpPr>
          <p:cNvPr id="31" name="圓角矩形 30">
            <a:extLst>
              <a:ext uri="{FF2B5EF4-FFF2-40B4-BE49-F238E27FC236}">
                <a16:creationId xmlns:a16="http://schemas.microsoft.com/office/drawing/2014/main" id="{14A0900A-1186-9D2C-D8D6-D3F68CFA5D13}"/>
              </a:ext>
            </a:extLst>
          </p:cNvPr>
          <p:cNvSpPr/>
          <p:nvPr/>
        </p:nvSpPr>
        <p:spPr>
          <a:xfrm rot="16200000">
            <a:off x="5021721" y="3174294"/>
            <a:ext cx="426429" cy="1103516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 baseline="-25000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8BC30569-36FA-60E6-18D3-39F8301BB234}"/>
              </a:ext>
            </a:extLst>
          </p:cNvPr>
          <p:cNvSpPr txBox="1"/>
          <p:nvPr/>
        </p:nvSpPr>
        <p:spPr>
          <a:xfrm>
            <a:off x="5053870" y="3519036"/>
            <a:ext cx="57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800" dirty="0" err="1"/>
              <a:t>e</a:t>
            </a:r>
            <a:r>
              <a:rPr kumimoji="1" lang="en-US" altLang="zh-TW" sz="1800" baseline="-25000" dirty="0" err="1"/>
              <a:t>N</a:t>
            </a:r>
            <a:endParaRPr kumimoji="1" lang="zh-TW" altLang="en-US" sz="1800" baseline="-25000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DC17357D-8F7C-2065-0EC8-25D6140BE8A9}"/>
              </a:ext>
            </a:extLst>
          </p:cNvPr>
          <p:cNvSpPr txBox="1"/>
          <p:nvPr/>
        </p:nvSpPr>
        <p:spPr>
          <a:xfrm rot="5400000">
            <a:off x="5119457" y="3202830"/>
            <a:ext cx="369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…</a:t>
            </a:r>
            <a:endParaRPr kumimoji="1" lang="zh-TW" altLang="en-US" dirty="0"/>
          </a:p>
        </p:txBody>
      </p:sp>
      <p:sp>
        <p:nvSpPr>
          <p:cNvPr id="41" name="圓角矩形 40">
            <a:extLst>
              <a:ext uri="{FF2B5EF4-FFF2-40B4-BE49-F238E27FC236}">
                <a16:creationId xmlns:a16="http://schemas.microsoft.com/office/drawing/2014/main" id="{1E646C6A-D17E-CBF7-866C-0DE5264F24F4}"/>
              </a:ext>
            </a:extLst>
          </p:cNvPr>
          <p:cNvSpPr/>
          <p:nvPr/>
        </p:nvSpPr>
        <p:spPr>
          <a:xfrm rot="16200000">
            <a:off x="9001227" y="2418223"/>
            <a:ext cx="426429" cy="1103516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 baseline="-25000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95E45A6D-A773-7A9F-FA4C-0B8C3203A56D}"/>
              </a:ext>
            </a:extLst>
          </p:cNvPr>
          <p:cNvSpPr txBox="1"/>
          <p:nvPr/>
        </p:nvSpPr>
        <p:spPr>
          <a:xfrm>
            <a:off x="9033376" y="2762965"/>
            <a:ext cx="57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800" dirty="0"/>
              <a:t>e</a:t>
            </a:r>
            <a:r>
              <a:rPr kumimoji="1" lang="en-US" altLang="zh-TW" sz="1800" baseline="-25000" dirty="0"/>
              <a:t>2</a:t>
            </a:r>
            <a:endParaRPr kumimoji="1" lang="zh-TW" altLang="en-US" sz="1800" baseline="-25000" dirty="0"/>
          </a:p>
        </p:txBody>
      </p:sp>
      <p:sp>
        <p:nvSpPr>
          <p:cNvPr id="43" name="圓角矩形 42">
            <a:extLst>
              <a:ext uri="{FF2B5EF4-FFF2-40B4-BE49-F238E27FC236}">
                <a16:creationId xmlns:a16="http://schemas.microsoft.com/office/drawing/2014/main" id="{4EEF5E6A-D349-1F59-E0C0-F393E063A2D5}"/>
              </a:ext>
            </a:extLst>
          </p:cNvPr>
          <p:cNvSpPr/>
          <p:nvPr/>
        </p:nvSpPr>
        <p:spPr>
          <a:xfrm rot="16200000">
            <a:off x="9001226" y="1883618"/>
            <a:ext cx="426429" cy="1103516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 baseline="-25000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15C27C72-8806-D3CB-CC46-B1A5D07DC3BD}"/>
              </a:ext>
            </a:extLst>
          </p:cNvPr>
          <p:cNvSpPr txBox="1"/>
          <p:nvPr/>
        </p:nvSpPr>
        <p:spPr>
          <a:xfrm>
            <a:off x="9037317" y="2213165"/>
            <a:ext cx="57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800" dirty="0"/>
              <a:t>e</a:t>
            </a:r>
            <a:r>
              <a:rPr kumimoji="1" lang="en-US" altLang="zh-TW" sz="1800" baseline="-25000" dirty="0"/>
              <a:t>1</a:t>
            </a:r>
            <a:endParaRPr kumimoji="1" lang="zh-TW" altLang="en-US" sz="1800" baseline="-25000" dirty="0"/>
          </a:p>
        </p:txBody>
      </p:sp>
      <p:sp>
        <p:nvSpPr>
          <p:cNvPr id="45" name="圓角矩形 44">
            <a:extLst>
              <a:ext uri="{FF2B5EF4-FFF2-40B4-BE49-F238E27FC236}">
                <a16:creationId xmlns:a16="http://schemas.microsoft.com/office/drawing/2014/main" id="{0AD1E612-149F-100D-8D39-DC2CCD1302D5}"/>
              </a:ext>
            </a:extLst>
          </p:cNvPr>
          <p:cNvSpPr/>
          <p:nvPr/>
        </p:nvSpPr>
        <p:spPr>
          <a:xfrm rot="16200000">
            <a:off x="9001227" y="3163176"/>
            <a:ext cx="426429" cy="1103516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 baseline="-25000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AB6F20EE-0D8B-2A52-4882-E0D934F29CFF}"/>
              </a:ext>
            </a:extLst>
          </p:cNvPr>
          <p:cNvSpPr txBox="1"/>
          <p:nvPr/>
        </p:nvSpPr>
        <p:spPr>
          <a:xfrm>
            <a:off x="9033376" y="3507918"/>
            <a:ext cx="57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800" dirty="0" err="1"/>
              <a:t>e</a:t>
            </a:r>
            <a:r>
              <a:rPr kumimoji="1" lang="en-US" altLang="zh-TW" sz="1800" baseline="-25000" dirty="0" err="1"/>
              <a:t>N</a:t>
            </a:r>
            <a:endParaRPr kumimoji="1" lang="zh-TW" altLang="en-US" sz="1800" baseline="-250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AD35B857-C287-747E-5547-539F2EE6EA04}"/>
              </a:ext>
            </a:extLst>
          </p:cNvPr>
          <p:cNvSpPr txBox="1"/>
          <p:nvPr/>
        </p:nvSpPr>
        <p:spPr>
          <a:xfrm rot="5400000">
            <a:off x="9098963" y="3191712"/>
            <a:ext cx="369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…</a:t>
            </a:r>
            <a:endParaRPr kumimoji="1" lang="zh-TW" altLang="en-US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BD26E014-30B6-808A-C633-5548CE254F1A}"/>
              </a:ext>
            </a:extLst>
          </p:cNvPr>
          <p:cNvSpPr txBox="1"/>
          <p:nvPr/>
        </p:nvSpPr>
        <p:spPr>
          <a:xfrm>
            <a:off x="7464866" y="5381754"/>
            <a:ext cx="369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…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9414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28" grpId="0" animBg="1"/>
      <p:bldP spid="29" grpId="0"/>
      <p:bldP spid="30" grpId="0"/>
      <p:bldP spid="46" grpId="0" animBg="1"/>
      <p:bldP spid="47" grpId="0"/>
      <p:bldP spid="48" grpId="0"/>
      <p:bldP spid="50" grpId="0"/>
      <p:bldP spid="52" grpId="0"/>
      <p:bldP spid="60" grpId="0" animBg="1"/>
      <p:bldP spid="61" grpId="0"/>
      <p:bldP spid="63" grpId="0" animBg="1"/>
      <p:bldP spid="64" grpId="0"/>
      <p:bldP spid="65" grpId="0"/>
      <p:bldP spid="67" grpId="0"/>
      <p:bldP spid="68" grpId="0"/>
      <p:bldP spid="69" grpId="0"/>
      <p:bldP spid="70" grpId="0"/>
      <p:bldP spid="71" grpId="0"/>
      <p:bldP spid="72" grpId="0" animBg="1"/>
      <p:bldP spid="74" grpId="0"/>
      <p:bldP spid="75" grpId="0"/>
      <p:bldP spid="76" grpId="0" animBg="1"/>
      <p:bldP spid="77" grpId="0" animBg="1"/>
      <p:bldP spid="78" grpId="0" animBg="1"/>
      <p:bldP spid="3" grpId="0"/>
      <p:bldP spid="5" grpId="0" animBg="1"/>
      <p:bldP spid="6" grpId="0"/>
      <p:bldP spid="10" grpId="0" animBg="1"/>
      <p:bldP spid="21" grpId="0"/>
      <p:bldP spid="22" grpId="0" animBg="1"/>
      <p:bldP spid="23" grpId="0"/>
      <p:bldP spid="31" grpId="0" animBg="1"/>
      <p:bldP spid="39" grpId="0"/>
      <p:bldP spid="41" grpId="0" animBg="1"/>
      <p:bldP spid="42" grpId="0"/>
      <p:bldP spid="43" grpId="0" animBg="1"/>
      <p:bldP spid="44" grpId="0"/>
      <p:bldP spid="45" grpId="0" animBg="1"/>
      <p:bldP spid="4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59BF1F-AAE7-7C0B-724D-F838CE4AA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看看 </a:t>
            </a:r>
            <a:r>
              <a:rPr kumimoji="1" lang="en-US" altLang="zh-TW" dirty="0" err="1">
                <a:ea typeface="Microsoft JhengHei" panose="020B0604030504040204" pitchFamily="34" charset="-120"/>
              </a:rPr>
              <a:t>PyTorch</a:t>
            </a:r>
            <a:r>
              <a:rPr kumimoji="1" lang="zh-TW" altLang="en-US" dirty="0">
                <a:ea typeface="Microsoft JhengHei" panose="020B0604030504040204" pitchFamily="34" charset="-120"/>
              </a:rPr>
              <a:t> 怎麼存 </a:t>
            </a:r>
            <a:r>
              <a:rPr kumimoji="1" lang="en-US" altLang="zh-TW" dirty="0">
                <a:ea typeface="Microsoft JhengHei" panose="020B0604030504040204" pitchFamily="34" charset="-120"/>
              </a:rPr>
              <a:t>tensors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BE7136D-0D73-DDE8-CFF4-5F1E72E5C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68EF976-6A02-F505-53BE-9240518DCE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451"/>
          <a:stretch/>
        </p:blipFill>
        <p:spPr>
          <a:xfrm>
            <a:off x="3729246" y="2973422"/>
            <a:ext cx="4798760" cy="60635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FF2CE1B-B9A0-2289-CAB7-1AC1258C58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65"/>
          <a:stretch/>
        </p:blipFill>
        <p:spPr>
          <a:xfrm>
            <a:off x="3729246" y="4046706"/>
            <a:ext cx="4820417" cy="67445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9B81A56-E1BD-63CB-85B5-2C5297CB9B8C}"/>
              </a:ext>
            </a:extLst>
          </p:cNvPr>
          <p:cNvSpPr txBox="1"/>
          <p:nvPr/>
        </p:nvSpPr>
        <p:spPr>
          <a:xfrm>
            <a:off x="653143" y="1958667"/>
            <a:ext cx="6879414" cy="5043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如果是浮點數的話， </a:t>
            </a:r>
            <a:r>
              <a:rPr kumimoji="1" lang="en-US" altLang="zh-TW" sz="2000" dirty="0" err="1">
                <a:ea typeface="Microsoft JhengHei" panose="020B0604030504040204" pitchFamily="34" charset="-120"/>
              </a:rPr>
              <a:t>PyTorch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預設以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float32 (FP32)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儲存數值</a:t>
            </a:r>
          </a:p>
        </p:txBody>
      </p:sp>
    </p:spTree>
    <p:extLst>
      <p:ext uri="{BB962C8B-B14F-4D97-AF65-F5344CB8AC3E}">
        <p14:creationId xmlns:p14="http://schemas.microsoft.com/office/powerpoint/2010/main" val="42942732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C4D0372-BD97-A734-3C55-B21961657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數值範圍比較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F239A7B-E01B-74DD-4C99-226FFF966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9AFB716-4753-D48C-9AD3-B24EFBFF63C6}"/>
              </a:ext>
            </a:extLst>
          </p:cNvPr>
          <p:cNvSpPr txBox="1"/>
          <p:nvPr/>
        </p:nvSpPr>
        <p:spPr>
          <a:xfrm>
            <a:off x="3625817" y="6415560"/>
            <a:ext cx="4940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600" dirty="0"/>
              <a:t>https://</a:t>
            </a:r>
            <a:r>
              <a:rPr kumimoji="1" lang="en" altLang="zh-TW" sz="1600" dirty="0" err="1"/>
              <a:t>youtu.be</a:t>
            </a:r>
            <a:r>
              <a:rPr kumimoji="1" lang="en" altLang="zh-TW" sz="1600" dirty="0"/>
              <a:t>/b4TRssMHBj4?si=OoAyVi6m52SFQDjS</a:t>
            </a:r>
            <a:endParaRPr kumimoji="1" lang="zh-TW" altLang="en-US" sz="1600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DF9A2E1-E56B-4DEF-A2BC-6C30A24BD8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364462"/>
              </p:ext>
            </p:extLst>
          </p:nvPr>
        </p:nvGraphicFramePr>
        <p:xfrm>
          <a:off x="1416570" y="2293632"/>
          <a:ext cx="8759760" cy="31103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1952">
                  <a:extLst>
                    <a:ext uri="{9D8B030D-6E8A-4147-A177-3AD203B41FA5}">
                      <a16:colId xmlns:a16="http://schemas.microsoft.com/office/drawing/2014/main" val="4208064090"/>
                    </a:ext>
                  </a:extLst>
                </a:gridCol>
                <a:gridCol w="1751952">
                  <a:extLst>
                    <a:ext uri="{9D8B030D-6E8A-4147-A177-3AD203B41FA5}">
                      <a16:colId xmlns:a16="http://schemas.microsoft.com/office/drawing/2014/main" val="2066243653"/>
                    </a:ext>
                  </a:extLst>
                </a:gridCol>
                <a:gridCol w="1751952">
                  <a:extLst>
                    <a:ext uri="{9D8B030D-6E8A-4147-A177-3AD203B41FA5}">
                      <a16:colId xmlns:a16="http://schemas.microsoft.com/office/drawing/2014/main" val="3751886361"/>
                    </a:ext>
                  </a:extLst>
                </a:gridCol>
                <a:gridCol w="1751952">
                  <a:extLst>
                    <a:ext uri="{9D8B030D-6E8A-4147-A177-3AD203B41FA5}">
                      <a16:colId xmlns:a16="http://schemas.microsoft.com/office/drawing/2014/main" val="1829904554"/>
                    </a:ext>
                  </a:extLst>
                </a:gridCol>
                <a:gridCol w="1751952">
                  <a:extLst>
                    <a:ext uri="{9D8B030D-6E8A-4147-A177-3AD203B41FA5}">
                      <a16:colId xmlns:a16="http://schemas.microsoft.com/office/drawing/2014/main" val="2106225706"/>
                    </a:ext>
                  </a:extLst>
                </a:gridCol>
              </a:tblGrid>
              <a:tr h="444332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數值類型名稱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 err="1"/>
                        <a:t>PyTorch</a:t>
                      </a:r>
                      <a:r>
                        <a:rPr lang="en" altLang="zh-TW" dirty="0"/>
                        <a:t> </a:t>
                      </a:r>
                      <a:r>
                        <a:rPr lang="en" altLang="zh-TW" dirty="0" err="1"/>
                        <a:t>dtype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TW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+mn-cs"/>
                        </a:rPr>
                        <a:t>數值範圍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Bit</a:t>
                      </a:r>
                      <a:r>
                        <a:rPr kumimoji="0" lang="zh-TW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+mn-cs"/>
                        </a:rPr>
                        <a:t>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altLang="zh-TW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Byte</a:t>
                      </a:r>
                      <a:r>
                        <a:rPr kumimoji="0" lang="zh-TW" alt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  <a:cs typeface="+mn-cs"/>
                        </a:rPr>
                        <a:t>數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657278"/>
                  </a:ext>
                </a:extLst>
              </a:tr>
              <a:tr h="444332">
                <a:tc>
                  <a:txBody>
                    <a:bodyPr/>
                    <a:lstStyle/>
                    <a:p>
                      <a:r>
                        <a:rPr lang="en-US" altLang="zh-TW" dirty="0"/>
                        <a:t>float32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 err="1"/>
                        <a:t>torch.float</a:t>
                      </a:r>
                      <a:r>
                        <a:rPr lang="en-US" altLang="zh-TW" dirty="0"/>
                        <a:t>32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約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± 3.4</a:t>
                      </a:r>
                      <a:r>
                        <a:rPr lang="en" altLang="zh-TW" dirty="0"/>
                        <a:t>e38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32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4862697"/>
                  </a:ext>
                </a:extLst>
              </a:tr>
              <a:tr h="444332">
                <a:tc>
                  <a:txBody>
                    <a:bodyPr/>
                    <a:lstStyle/>
                    <a:p>
                      <a:r>
                        <a:rPr lang="en-US" altLang="zh-TW" dirty="0"/>
                        <a:t>float16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/>
                        <a:t>torch.float16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約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± 6.5</a:t>
                      </a:r>
                      <a:r>
                        <a:rPr lang="en" altLang="zh-TW" dirty="0"/>
                        <a:t>e4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3851480"/>
                  </a:ext>
                </a:extLst>
              </a:tr>
              <a:tr h="444332">
                <a:tc>
                  <a:txBody>
                    <a:bodyPr/>
                    <a:lstStyle/>
                    <a:p>
                      <a:r>
                        <a:rPr lang="en" altLang="zh-TW" dirty="0"/>
                        <a:t>int8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TW" dirty="0"/>
                        <a:t>torch.int8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-128 ~ 127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2944537"/>
                  </a:ext>
                </a:extLst>
              </a:tr>
              <a:tr h="444332">
                <a:tc>
                  <a:txBody>
                    <a:bodyPr/>
                    <a:lstStyle/>
                    <a:p>
                      <a:r>
                        <a:rPr lang="en-US" altLang="zh-TW" dirty="0"/>
                        <a:t>uint8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dirty="0"/>
                        <a:t>torch.uint8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 ~ 255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562288"/>
                  </a:ext>
                </a:extLst>
              </a:tr>
              <a:tr h="444332">
                <a:tc>
                  <a:txBody>
                    <a:bodyPr/>
                    <a:lstStyle/>
                    <a:p>
                      <a:r>
                        <a:rPr lang="en-US" altLang="zh-TW" dirty="0"/>
                        <a:t>int4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-8 ~ 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168583"/>
                  </a:ext>
                </a:extLst>
              </a:tr>
              <a:tr h="444332">
                <a:tc>
                  <a:txBody>
                    <a:bodyPr/>
                    <a:lstStyle/>
                    <a:p>
                      <a:r>
                        <a:rPr lang="en-US" altLang="zh-TW" dirty="0"/>
                        <a:t>uint4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 ~ 15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770733"/>
                  </a:ext>
                </a:extLst>
              </a:tr>
            </a:tbl>
          </a:graphicData>
        </a:graphic>
      </p:graphicFrame>
      <p:sp>
        <p:nvSpPr>
          <p:cNvPr id="8" name="文字方塊 7">
            <a:extLst>
              <a:ext uri="{FF2B5EF4-FFF2-40B4-BE49-F238E27FC236}">
                <a16:creationId xmlns:a16="http://schemas.microsoft.com/office/drawing/2014/main" id="{DC2406FD-9402-842A-7BD9-A24182B12349}"/>
              </a:ext>
            </a:extLst>
          </p:cNvPr>
          <p:cNvSpPr txBox="1"/>
          <p:nvPr/>
        </p:nvSpPr>
        <p:spPr>
          <a:xfrm>
            <a:off x="1416570" y="5571204"/>
            <a:ext cx="4940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600" dirty="0"/>
              <a:t>u: unsigned (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無號，代表數值只有正的</a:t>
            </a:r>
            <a:r>
              <a:rPr kumimoji="1" lang="en-US" altLang="zh-TW" sz="1600" dirty="0"/>
              <a:t>)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018861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2DB2A1A-92B0-B8CE-8677-653F6D67F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Introduction to Quantization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F1FFCC7-1E05-1DAF-950F-6840D7512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8778521F-17BD-7033-48F0-FD95DF7DB06C}"/>
                  </a:ext>
                </a:extLst>
              </p:cNvPr>
              <p:cNvSpPr txBox="1"/>
              <p:nvPr/>
            </p:nvSpPr>
            <p:spPr>
              <a:xfrm>
                <a:off x="1455117" y="2339013"/>
                <a:ext cx="3614503" cy="1231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TW" altLang="en-US" sz="28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1.3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3.73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−4.7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−3.2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−6.4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8.5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14.3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13.5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8778521F-17BD-7033-48F0-FD95DF7DB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117" y="2339013"/>
                <a:ext cx="3614503" cy="1231747"/>
              </a:xfrm>
              <a:prstGeom prst="rect">
                <a:avLst/>
              </a:prstGeom>
              <a:blipFill>
                <a:blip r:embed="rId2"/>
                <a:stretch>
                  <a:fillRect b="-51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A469A973-DD06-04E7-D544-1B5E01368E96}"/>
              </a:ext>
            </a:extLst>
          </p:cNvPr>
          <p:cNvSpPr txBox="1"/>
          <p:nvPr/>
        </p:nvSpPr>
        <p:spPr>
          <a:xfrm>
            <a:off x="1455117" y="3924440"/>
            <a:ext cx="3614503" cy="9660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000" dirty="0">
                <a:ea typeface="Microsoft JhengHei" panose="020B0604030504040204" pitchFamily="34" charset="-120"/>
              </a:rPr>
              <a:t>32-bit floating point (FP32): 1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個值需要</a:t>
            </a:r>
            <a:r>
              <a:rPr kumimoji="1" lang="en-US" altLang="zh-TW" sz="2000" b="1" dirty="0">
                <a:ea typeface="Microsoft JhengHei" panose="020B0604030504040204" pitchFamily="34" charset="-120"/>
              </a:rPr>
              <a:t>4</a:t>
            </a:r>
            <a:r>
              <a:rPr kumimoji="1" lang="zh-TW" altLang="en-US" sz="2000" b="1" dirty="0">
                <a:ea typeface="Microsoft JhengHei" panose="020B0604030504040204" pitchFamily="34" charset="-120"/>
              </a:rPr>
              <a:t>個</a:t>
            </a:r>
            <a:r>
              <a:rPr kumimoji="1" lang="en-US" altLang="zh-TW" sz="2000" b="1" dirty="0">
                <a:ea typeface="Microsoft JhengHei" panose="020B0604030504040204" pitchFamily="34" charset="-120"/>
              </a:rPr>
              <a:t>bytes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才能儲存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B00969F-BEE9-F23C-9D42-75563FE6A274}"/>
              </a:ext>
            </a:extLst>
          </p:cNvPr>
          <p:cNvSpPr txBox="1"/>
          <p:nvPr/>
        </p:nvSpPr>
        <p:spPr>
          <a:xfrm>
            <a:off x="2473421" y="3453064"/>
            <a:ext cx="1577894" cy="5890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36 bytes</a:t>
            </a:r>
            <a:endParaRPr kumimoji="1" lang="zh-TW" altLang="en-US" sz="24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1A0E4246-A521-F726-22E9-88532C793C41}"/>
                  </a:ext>
                </a:extLst>
              </p:cNvPr>
              <p:cNvSpPr txBox="1"/>
              <p:nvPr/>
            </p:nvSpPr>
            <p:spPr>
              <a:xfrm>
                <a:off x="6314428" y="2339013"/>
                <a:ext cx="3614503" cy="1231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altLang="zh-TW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14</m:t>
                                </m:r>
                              </m:e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1A0E4246-A521-F726-22E9-88532C793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428" y="2339013"/>
                <a:ext cx="3614503" cy="1231747"/>
              </a:xfrm>
              <a:prstGeom prst="rect">
                <a:avLst/>
              </a:prstGeom>
              <a:blipFill>
                <a:blip r:embed="rId3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EE5BB53C-86BD-3613-6092-08DD2B8D69DD}"/>
              </a:ext>
            </a:extLst>
          </p:cNvPr>
          <p:cNvSpPr txBox="1"/>
          <p:nvPr/>
        </p:nvSpPr>
        <p:spPr>
          <a:xfrm>
            <a:off x="6314428" y="3924440"/>
            <a:ext cx="3614503" cy="9660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000" dirty="0">
                <a:ea typeface="Microsoft JhengHei" panose="020B0604030504040204" pitchFamily="34" charset="-120"/>
              </a:rPr>
              <a:t>8-bit Integer (int8): 1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個值需要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TW" sz="2000" b="1" dirty="0">
                <a:ea typeface="Microsoft JhengHei" panose="020B0604030504040204" pitchFamily="34" charset="-120"/>
              </a:rPr>
              <a:t>1</a:t>
            </a:r>
            <a:r>
              <a:rPr kumimoji="1" lang="zh-TW" altLang="en-US" sz="2000" b="1" dirty="0">
                <a:ea typeface="Microsoft JhengHei" panose="020B0604030504040204" pitchFamily="34" charset="-120"/>
              </a:rPr>
              <a:t>個</a:t>
            </a:r>
            <a:r>
              <a:rPr kumimoji="1" lang="en-US" altLang="zh-TW" sz="2000" b="1" dirty="0">
                <a:ea typeface="Microsoft JhengHei" panose="020B0604030504040204" pitchFamily="34" charset="-120"/>
              </a:rPr>
              <a:t>bytes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才能儲存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6966F97-EB4C-CD44-4124-FDD57093C869}"/>
              </a:ext>
            </a:extLst>
          </p:cNvPr>
          <p:cNvSpPr txBox="1"/>
          <p:nvPr/>
        </p:nvSpPr>
        <p:spPr>
          <a:xfrm>
            <a:off x="7332732" y="3453064"/>
            <a:ext cx="1577894" cy="5890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8 bytes</a:t>
            </a:r>
            <a:endParaRPr kumimoji="1" lang="zh-TW" altLang="en-US" sz="24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12" name="向右箭號 11">
            <a:extLst>
              <a:ext uri="{FF2B5EF4-FFF2-40B4-BE49-F238E27FC236}">
                <a16:creationId xmlns:a16="http://schemas.microsoft.com/office/drawing/2014/main" id="{9DA88D69-F3CF-F8BA-F89B-52496FFB5CB8}"/>
              </a:ext>
            </a:extLst>
          </p:cNvPr>
          <p:cNvSpPr/>
          <p:nvPr/>
        </p:nvSpPr>
        <p:spPr>
          <a:xfrm>
            <a:off x="5643798" y="2828041"/>
            <a:ext cx="512164" cy="2536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7051B80-D4F0-9F9F-FF34-C54B5551AFC5}"/>
              </a:ext>
            </a:extLst>
          </p:cNvPr>
          <p:cNvSpPr txBox="1"/>
          <p:nvPr/>
        </p:nvSpPr>
        <p:spPr>
          <a:xfrm>
            <a:off x="5087913" y="2339013"/>
            <a:ext cx="1650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降低儲存精度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1AE7D41-1DDB-63E0-A79F-9ADC969D6408}"/>
              </a:ext>
            </a:extLst>
          </p:cNvPr>
          <p:cNvSpPr txBox="1"/>
          <p:nvPr/>
        </p:nvSpPr>
        <p:spPr>
          <a:xfrm>
            <a:off x="4998060" y="2762394"/>
            <a:ext cx="736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+mj-ea"/>
              </a:rPr>
              <a:t>FP32</a:t>
            </a:r>
            <a:endParaRPr kumimoji="1" lang="zh-TW" altLang="en-US" dirty="0">
              <a:ea typeface="+mj-ea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11753A6-4AA2-319F-713C-D44F09CC724E}"/>
              </a:ext>
            </a:extLst>
          </p:cNvPr>
          <p:cNvSpPr txBox="1"/>
          <p:nvPr/>
        </p:nvSpPr>
        <p:spPr>
          <a:xfrm>
            <a:off x="6164617" y="2770219"/>
            <a:ext cx="736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+mj-ea"/>
              </a:rPr>
              <a:t>int8</a:t>
            </a:r>
            <a:endParaRPr kumimoji="1" lang="zh-TW" altLang="en-US" dirty="0">
              <a:ea typeface="+mj-ea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05A2CD92-6F3F-174D-2C63-F3FD7FB75258}"/>
              </a:ext>
            </a:extLst>
          </p:cNvPr>
          <p:cNvSpPr txBox="1"/>
          <p:nvPr/>
        </p:nvSpPr>
        <p:spPr>
          <a:xfrm>
            <a:off x="653143" y="1598195"/>
            <a:ext cx="3500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(</a:t>
            </a:r>
            <a:r>
              <a:rPr kumimoji="1" lang="zh-TW" altLang="en-US" dirty="0">
                <a:ea typeface="Microsoft JhengHei" panose="020B0604030504040204" pitchFamily="34" charset="-120"/>
              </a:rPr>
              <a:t>這頁只是示意圖，數值不精準</a:t>
            </a:r>
            <a:r>
              <a:rPr kumimoji="1" lang="en-US" altLang="zh-TW" dirty="0"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7B5030F7-0E92-BF26-6347-04CAB043DFFB}"/>
                  </a:ext>
                </a:extLst>
              </p:cNvPr>
              <p:cNvSpPr txBox="1"/>
              <p:nvPr/>
            </p:nvSpPr>
            <p:spPr>
              <a:xfrm>
                <a:off x="6314428" y="5156187"/>
                <a:ext cx="3614503" cy="1231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  <m:e>
                                <m:r>
                                  <a:rPr lang="en-US" altLang="zh-TW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−0.3</m:t>
                                </m:r>
                              </m:e>
                              <m:e>
                                <m:r>
                                  <a:rPr lang="en-US" altLang="zh-TW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0.27</m:t>
                                </m:r>
                              </m:e>
                            </m:mr>
                            <m:mr>
                              <m:e>
                                <m:r>
                                  <a:rPr lang="zh-TW" altLang="en-US" sz="2800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a:rPr lang="en-US" altLang="zh-TW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0.2</m:t>
                                </m:r>
                              </m:e>
                              <m:e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0.4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en-US" altLang="zh-TW" sz="28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−0.3</m:t>
                                </m:r>
                              </m:e>
                              <m:e>
                                <m:r>
                                  <a:rPr lang="en-US" altLang="zh-TW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7B5030F7-0E92-BF26-6347-04CAB043D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428" y="5156187"/>
                <a:ext cx="3614503" cy="1231747"/>
              </a:xfrm>
              <a:prstGeom prst="rect">
                <a:avLst/>
              </a:prstGeom>
              <a:blipFill>
                <a:blip r:embed="rId4"/>
                <a:stretch>
                  <a:fillRect b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字方塊 19">
            <a:extLst>
              <a:ext uri="{FF2B5EF4-FFF2-40B4-BE49-F238E27FC236}">
                <a16:creationId xmlns:a16="http://schemas.microsoft.com/office/drawing/2014/main" id="{308A950D-B8DB-E277-5C99-525D36482E46}"/>
              </a:ext>
            </a:extLst>
          </p:cNvPr>
          <p:cNvSpPr txBox="1"/>
          <p:nvPr/>
        </p:nvSpPr>
        <p:spPr>
          <a:xfrm>
            <a:off x="5366479" y="5518914"/>
            <a:ext cx="1397610" cy="506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誤差：</a:t>
            </a:r>
          </a:p>
        </p:txBody>
      </p:sp>
    </p:spTree>
    <p:extLst>
      <p:ext uri="{BB962C8B-B14F-4D97-AF65-F5344CB8AC3E}">
        <p14:creationId xmlns:p14="http://schemas.microsoft.com/office/powerpoint/2010/main" val="646538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 animBg="1"/>
      <p:bldP spid="13" grpId="0"/>
      <p:bldP spid="16" grpId="0"/>
      <p:bldP spid="17" grpId="0"/>
      <p:bldP spid="19" grpId="1"/>
      <p:bldP spid="2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JetRacer 2GB AI Kit, AI Racing Robot Powered by Jetson Nano 2GB">
            <a:extLst>
              <a:ext uri="{FF2B5EF4-FFF2-40B4-BE49-F238E27FC236}">
                <a16:creationId xmlns:a16="http://schemas.microsoft.com/office/drawing/2014/main" id="{45D42359-4162-9186-715A-A99926D35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683" y="4670053"/>
            <a:ext cx="2020310" cy="2020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6579DDF-A0B5-DE22-2511-5C0D5B7C6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Why</a:t>
            </a:r>
            <a:r>
              <a:rPr kumimoji="1" lang="zh-TW" altLang="en-US" dirty="0"/>
              <a:t> </a:t>
            </a:r>
            <a:r>
              <a:rPr kumimoji="1" lang="en-US" altLang="zh-TW" dirty="0"/>
              <a:t>do</a:t>
            </a:r>
            <a:r>
              <a:rPr kumimoji="1" lang="zh-TW" altLang="en-US" dirty="0"/>
              <a:t> </a:t>
            </a:r>
            <a:r>
              <a:rPr kumimoji="1" lang="en-US" altLang="zh-TW" dirty="0"/>
              <a:t>we</a:t>
            </a:r>
            <a:r>
              <a:rPr kumimoji="1" lang="zh-TW" altLang="en-US" dirty="0"/>
              <a:t> </a:t>
            </a:r>
            <a:r>
              <a:rPr kumimoji="1" lang="en-US" altLang="zh-TW" dirty="0"/>
              <a:t>need</a:t>
            </a:r>
            <a:r>
              <a:rPr kumimoji="1" lang="zh-TW" altLang="en-US" dirty="0"/>
              <a:t> </a:t>
            </a:r>
            <a:r>
              <a:rPr kumimoji="1" lang="en-US" altLang="zh-TW" dirty="0"/>
              <a:t>m</a:t>
            </a:r>
            <a:r>
              <a:rPr kumimoji="1" lang="en" altLang="zh-TW" dirty="0"/>
              <a:t>od</a:t>
            </a:r>
            <a:r>
              <a:rPr kumimoji="1" lang="en-US" altLang="zh-TW" dirty="0"/>
              <a:t>e</a:t>
            </a:r>
            <a:r>
              <a:rPr kumimoji="1" lang="en" altLang="zh-TW" dirty="0"/>
              <a:t>l compression</a:t>
            </a:r>
            <a:r>
              <a:rPr kumimoji="1" lang="en-US" altLang="zh-TW" dirty="0"/>
              <a:t>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22CD4E-7E03-DFC9-6C0A-935A8D3C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26" name="Picture 2" descr="APPLE iPhone 16 Pro_256G-(鈦)(5G)">
            <a:extLst>
              <a:ext uri="{FF2B5EF4-FFF2-40B4-BE49-F238E27FC236}">
                <a16:creationId xmlns:a16="http://schemas.microsoft.com/office/drawing/2014/main" id="{84B84B4E-71CF-5410-D734-26A5CC29C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07" y="2017361"/>
            <a:ext cx="1580685" cy="158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回歸舊款潮流！全新配備M1 Pro 和M1 Max晶片的MacBook Pro的「三大亮點」整理！">
            <a:extLst>
              <a:ext uri="{FF2B5EF4-FFF2-40B4-BE49-F238E27FC236}">
                <a16:creationId xmlns:a16="http://schemas.microsoft.com/office/drawing/2014/main" id="{FE1560C2-3B0F-6A4F-8F73-0558C438B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159" y="3675271"/>
            <a:ext cx="4311805" cy="2694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Zenbo - 智慧居家好夥伴">
            <a:extLst>
              <a:ext uri="{FF2B5EF4-FFF2-40B4-BE49-F238E27FC236}">
                <a16:creationId xmlns:a16="http://schemas.microsoft.com/office/drawing/2014/main" id="{EF3D0C91-FDD2-1EA5-13CF-5B74D808F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7964" y="2187947"/>
            <a:ext cx="1629902" cy="247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群組 4">
            <a:extLst>
              <a:ext uri="{FF2B5EF4-FFF2-40B4-BE49-F238E27FC236}">
                <a16:creationId xmlns:a16="http://schemas.microsoft.com/office/drawing/2014/main" id="{8C8211CD-A109-BCB1-FE46-80C6DE27DAC5}"/>
              </a:ext>
            </a:extLst>
          </p:cNvPr>
          <p:cNvGrpSpPr/>
          <p:nvPr/>
        </p:nvGrpSpPr>
        <p:grpSpPr>
          <a:xfrm>
            <a:off x="1159648" y="2807703"/>
            <a:ext cx="2090813" cy="2479288"/>
            <a:chOff x="1196046" y="2686323"/>
            <a:chExt cx="2922518" cy="3465525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7B816B79-0D0B-9D6C-6D23-93388DFBD3CE}"/>
                </a:ext>
              </a:extLst>
            </p:cNvPr>
            <p:cNvSpPr/>
            <p:nvPr/>
          </p:nvSpPr>
          <p:spPr>
            <a:xfrm>
              <a:off x="1600995" y="5004737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F2C99743-3152-A936-3C18-7ED93B0E47CF}"/>
                </a:ext>
              </a:extLst>
            </p:cNvPr>
            <p:cNvSpPr/>
            <p:nvPr/>
          </p:nvSpPr>
          <p:spPr>
            <a:xfrm>
              <a:off x="2397829" y="5004737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E387AD26-6E5C-E076-1512-43509ACA91C8}"/>
                </a:ext>
              </a:extLst>
            </p:cNvPr>
            <p:cNvSpPr/>
            <p:nvPr/>
          </p:nvSpPr>
          <p:spPr>
            <a:xfrm>
              <a:off x="3194663" y="5004737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F926390E-316E-E4A0-4B50-0B9CB6CC85A5}"/>
                </a:ext>
              </a:extLst>
            </p:cNvPr>
            <p:cNvSpPr/>
            <p:nvPr/>
          </p:nvSpPr>
          <p:spPr>
            <a:xfrm>
              <a:off x="1196046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0" name="橢圓 9">
              <a:extLst>
                <a:ext uri="{FF2B5EF4-FFF2-40B4-BE49-F238E27FC236}">
                  <a16:creationId xmlns:a16="http://schemas.microsoft.com/office/drawing/2014/main" id="{CC870D43-98AE-4CC4-4139-9C1A30A1FD73}"/>
                </a:ext>
              </a:extLst>
            </p:cNvPr>
            <p:cNvSpPr/>
            <p:nvPr/>
          </p:nvSpPr>
          <p:spPr>
            <a:xfrm>
              <a:off x="1992880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B9C7CC1E-F41E-E80D-DF4F-1F2A1690E0FB}"/>
                </a:ext>
              </a:extLst>
            </p:cNvPr>
            <p:cNvSpPr/>
            <p:nvPr/>
          </p:nvSpPr>
          <p:spPr>
            <a:xfrm>
              <a:off x="2789714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CE73D66C-21DB-A1D7-A8F6-9368AC40BD3B}"/>
                </a:ext>
              </a:extLst>
            </p:cNvPr>
            <p:cNvSpPr/>
            <p:nvPr/>
          </p:nvSpPr>
          <p:spPr>
            <a:xfrm>
              <a:off x="3586548" y="3857626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39B10DBE-957A-22CE-B15E-F76C1172C65C}"/>
                </a:ext>
              </a:extLst>
            </p:cNvPr>
            <p:cNvSpPr/>
            <p:nvPr/>
          </p:nvSpPr>
          <p:spPr>
            <a:xfrm>
              <a:off x="1600995" y="2686323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A10E9549-EC35-9D33-3597-7708C0767E5D}"/>
                </a:ext>
              </a:extLst>
            </p:cNvPr>
            <p:cNvSpPr/>
            <p:nvPr/>
          </p:nvSpPr>
          <p:spPr>
            <a:xfrm>
              <a:off x="2397829" y="2686323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橢圓 14">
              <a:extLst>
                <a:ext uri="{FF2B5EF4-FFF2-40B4-BE49-F238E27FC236}">
                  <a16:creationId xmlns:a16="http://schemas.microsoft.com/office/drawing/2014/main" id="{5B729C1E-7C52-AE0C-4578-17171CCA52FA}"/>
                </a:ext>
              </a:extLst>
            </p:cNvPr>
            <p:cNvSpPr/>
            <p:nvPr/>
          </p:nvSpPr>
          <p:spPr>
            <a:xfrm>
              <a:off x="3194663" y="2686323"/>
              <a:ext cx="532016" cy="53201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112979E5-F7A8-269B-870A-F4E6894E3216}"/>
                </a:ext>
              </a:extLst>
            </p:cNvPr>
            <p:cNvCxnSpPr>
              <a:cxnSpLocks/>
              <a:stCxn id="6" idx="0"/>
              <a:endCxn id="10" idx="4"/>
            </p:cNvCxnSpPr>
            <p:nvPr/>
          </p:nvCxnSpPr>
          <p:spPr>
            <a:xfrm flipV="1">
              <a:off x="1867003" y="4389642"/>
              <a:ext cx="391885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42F5E4AB-06E9-F28B-E9F0-1B987A7D173A}"/>
                </a:ext>
              </a:extLst>
            </p:cNvPr>
            <p:cNvCxnSpPr>
              <a:cxnSpLocks/>
              <a:stCxn id="7" idx="0"/>
              <a:endCxn id="11" idx="4"/>
            </p:cNvCxnSpPr>
            <p:nvPr/>
          </p:nvCxnSpPr>
          <p:spPr>
            <a:xfrm flipV="1">
              <a:off x="2663837" y="4389642"/>
              <a:ext cx="391885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F263CEDA-1F8E-2B8B-E03A-9E0D04B708B5}"/>
                </a:ext>
              </a:extLst>
            </p:cNvPr>
            <p:cNvCxnSpPr>
              <a:cxnSpLocks/>
              <a:stCxn id="8" idx="0"/>
              <a:endCxn id="12" idx="4"/>
            </p:cNvCxnSpPr>
            <p:nvPr/>
          </p:nvCxnSpPr>
          <p:spPr>
            <a:xfrm flipV="1">
              <a:off x="3460671" y="4389642"/>
              <a:ext cx="391885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接點 18">
              <a:extLst>
                <a:ext uri="{FF2B5EF4-FFF2-40B4-BE49-F238E27FC236}">
                  <a16:creationId xmlns:a16="http://schemas.microsoft.com/office/drawing/2014/main" id="{D38F1C6B-22A5-094B-BFCD-2F69BDD1069C}"/>
                </a:ext>
              </a:extLst>
            </p:cNvPr>
            <p:cNvCxnSpPr>
              <a:cxnSpLocks/>
              <a:stCxn id="8" idx="0"/>
              <a:endCxn id="11" idx="4"/>
            </p:cNvCxnSpPr>
            <p:nvPr/>
          </p:nvCxnSpPr>
          <p:spPr>
            <a:xfrm flipH="1" flipV="1">
              <a:off x="3055722" y="4389642"/>
              <a:ext cx="40494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B5E0AC55-4D22-E576-2261-85BC2DDCE3E1}"/>
                </a:ext>
              </a:extLst>
            </p:cNvPr>
            <p:cNvCxnSpPr>
              <a:cxnSpLocks/>
              <a:stCxn id="7" idx="0"/>
              <a:endCxn id="10" idx="4"/>
            </p:cNvCxnSpPr>
            <p:nvPr/>
          </p:nvCxnSpPr>
          <p:spPr>
            <a:xfrm flipH="1" flipV="1">
              <a:off x="2258888" y="4389642"/>
              <a:ext cx="40494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D663A38A-3FC4-C18A-DCC1-4FE4BE359B94}"/>
                </a:ext>
              </a:extLst>
            </p:cNvPr>
            <p:cNvCxnSpPr>
              <a:cxnSpLocks/>
              <a:stCxn id="6" idx="0"/>
              <a:endCxn id="9" idx="4"/>
            </p:cNvCxnSpPr>
            <p:nvPr/>
          </p:nvCxnSpPr>
          <p:spPr>
            <a:xfrm flipH="1" flipV="1">
              <a:off x="1462054" y="4389642"/>
              <a:ext cx="40494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160756E9-52F9-5E3F-FB13-73A2FF213D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67003" y="5536753"/>
              <a:ext cx="0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BA6D5E8C-1DD4-AAA2-E0E2-ABD0F852BE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63837" y="5536753"/>
              <a:ext cx="0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2703283C-6471-FA71-282E-4D2141EEC2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0671" y="5536753"/>
              <a:ext cx="0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5120B844-405B-3F8E-4346-DD652893A649}"/>
                </a:ext>
              </a:extLst>
            </p:cNvPr>
            <p:cNvCxnSpPr>
              <a:cxnSpLocks/>
              <a:stCxn id="10" idx="0"/>
              <a:endCxn id="13" idx="4"/>
            </p:cNvCxnSpPr>
            <p:nvPr/>
          </p:nvCxnSpPr>
          <p:spPr>
            <a:xfrm flipH="1" flipV="1">
              <a:off x="1867003" y="3218339"/>
              <a:ext cx="391885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33C38F3E-41FD-7982-A4CD-D14AB6746D42}"/>
                </a:ext>
              </a:extLst>
            </p:cNvPr>
            <p:cNvCxnSpPr>
              <a:cxnSpLocks/>
              <a:stCxn id="10" idx="0"/>
              <a:endCxn id="14" idx="4"/>
            </p:cNvCxnSpPr>
            <p:nvPr/>
          </p:nvCxnSpPr>
          <p:spPr>
            <a:xfrm flipV="1">
              <a:off x="2258888" y="3218339"/>
              <a:ext cx="40494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61306584-3DE5-1062-2384-5D50FA819110}"/>
                </a:ext>
              </a:extLst>
            </p:cNvPr>
            <p:cNvCxnSpPr>
              <a:cxnSpLocks/>
              <a:stCxn id="10" idx="0"/>
              <a:endCxn id="15" idx="4"/>
            </p:cNvCxnSpPr>
            <p:nvPr/>
          </p:nvCxnSpPr>
          <p:spPr>
            <a:xfrm flipV="1">
              <a:off x="2258888" y="3218339"/>
              <a:ext cx="1201783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72374615-2F77-E9EF-FCDD-3B9F2F203F2D}"/>
                </a:ext>
              </a:extLst>
            </p:cNvPr>
            <p:cNvCxnSpPr>
              <a:cxnSpLocks/>
              <a:stCxn id="12" idx="0"/>
              <a:endCxn id="15" idx="4"/>
            </p:cNvCxnSpPr>
            <p:nvPr/>
          </p:nvCxnSpPr>
          <p:spPr>
            <a:xfrm flipH="1" flipV="1">
              <a:off x="3460671" y="3218339"/>
              <a:ext cx="391885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41A083B1-8BAB-B8FB-9089-F6DFEFB652CF}"/>
                </a:ext>
              </a:extLst>
            </p:cNvPr>
            <p:cNvCxnSpPr>
              <a:cxnSpLocks/>
              <a:stCxn id="11" idx="0"/>
              <a:endCxn id="14" idx="4"/>
            </p:cNvCxnSpPr>
            <p:nvPr/>
          </p:nvCxnSpPr>
          <p:spPr>
            <a:xfrm flipH="1" flipV="1">
              <a:off x="2663837" y="3218339"/>
              <a:ext cx="391885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DB6B76A9-B7E9-3932-F58C-97585DB5F8BA}"/>
                </a:ext>
              </a:extLst>
            </p:cNvPr>
            <p:cNvCxnSpPr>
              <a:cxnSpLocks/>
              <a:stCxn id="12" idx="0"/>
              <a:endCxn id="14" idx="4"/>
            </p:cNvCxnSpPr>
            <p:nvPr/>
          </p:nvCxnSpPr>
          <p:spPr>
            <a:xfrm flipH="1" flipV="1">
              <a:off x="2663837" y="3218339"/>
              <a:ext cx="118871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ED03CF2F-A75F-26C3-D1BE-7B824ABD0D58}"/>
                </a:ext>
              </a:extLst>
            </p:cNvPr>
            <p:cNvCxnSpPr>
              <a:cxnSpLocks/>
              <a:stCxn id="9" idx="0"/>
              <a:endCxn id="14" idx="4"/>
            </p:cNvCxnSpPr>
            <p:nvPr/>
          </p:nvCxnSpPr>
          <p:spPr>
            <a:xfrm flipV="1">
              <a:off x="1462054" y="3218339"/>
              <a:ext cx="1201783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接點 31">
              <a:extLst>
                <a:ext uri="{FF2B5EF4-FFF2-40B4-BE49-F238E27FC236}">
                  <a16:creationId xmlns:a16="http://schemas.microsoft.com/office/drawing/2014/main" id="{51B4CCE5-2706-C641-083F-4B19AACEFE03}"/>
                </a:ext>
              </a:extLst>
            </p:cNvPr>
            <p:cNvCxnSpPr>
              <a:cxnSpLocks/>
              <a:stCxn id="9" idx="0"/>
              <a:endCxn id="13" idx="4"/>
            </p:cNvCxnSpPr>
            <p:nvPr/>
          </p:nvCxnSpPr>
          <p:spPr>
            <a:xfrm flipV="1">
              <a:off x="1462054" y="3218339"/>
              <a:ext cx="40494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接點 32">
              <a:extLst>
                <a:ext uri="{FF2B5EF4-FFF2-40B4-BE49-F238E27FC236}">
                  <a16:creationId xmlns:a16="http://schemas.microsoft.com/office/drawing/2014/main" id="{BA4F1F9B-8F5A-0F8A-7A06-231855BB9E53}"/>
                </a:ext>
              </a:extLst>
            </p:cNvPr>
            <p:cNvCxnSpPr>
              <a:cxnSpLocks/>
              <a:stCxn id="6" idx="0"/>
              <a:endCxn id="11" idx="4"/>
            </p:cNvCxnSpPr>
            <p:nvPr/>
          </p:nvCxnSpPr>
          <p:spPr>
            <a:xfrm flipV="1">
              <a:off x="1867003" y="4389642"/>
              <a:ext cx="118871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B26B63C0-F33E-E779-8BCF-A2A8D8289046}"/>
                </a:ext>
              </a:extLst>
            </p:cNvPr>
            <p:cNvCxnSpPr>
              <a:cxnSpLocks/>
              <a:stCxn id="7" idx="0"/>
              <a:endCxn id="12" idx="4"/>
            </p:cNvCxnSpPr>
            <p:nvPr/>
          </p:nvCxnSpPr>
          <p:spPr>
            <a:xfrm flipV="1">
              <a:off x="2663837" y="4389642"/>
              <a:ext cx="1188719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03745314-CAFD-8DBD-2B38-67765E3D509F}"/>
                </a:ext>
              </a:extLst>
            </p:cNvPr>
            <p:cNvCxnSpPr>
              <a:cxnSpLocks/>
              <a:stCxn id="8" idx="0"/>
              <a:endCxn id="10" idx="4"/>
            </p:cNvCxnSpPr>
            <p:nvPr/>
          </p:nvCxnSpPr>
          <p:spPr>
            <a:xfrm flipH="1" flipV="1">
              <a:off x="2258888" y="4389642"/>
              <a:ext cx="1201783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C052F85F-9717-190F-F478-8ACC37A26DBF}"/>
                </a:ext>
              </a:extLst>
            </p:cNvPr>
            <p:cNvCxnSpPr>
              <a:cxnSpLocks/>
              <a:stCxn id="8" idx="0"/>
              <a:endCxn id="9" idx="4"/>
            </p:cNvCxnSpPr>
            <p:nvPr/>
          </p:nvCxnSpPr>
          <p:spPr>
            <a:xfrm flipH="1" flipV="1">
              <a:off x="1462054" y="4389642"/>
              <a:ext cx="1998617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1AA318FD-2B89-9E54-67DB-C35DB7C6AFC8}"/>
                </a:ext>
              </a:extLst>
            </p:cNvPr>
            <p:cNvCxnSpPr>
              <a:cxnSpLocks/>
              <a:stCxn id="7" idx="0"/>
              <a:endCxn id="9" idx="4"/>
            </p:cNvCxnSpPr>
            <p:nvPr/>
          </p:nvCxnSpPr>
          <p:spPr>
            <a:xfrm flipH="1" flipV="1">
              <a:off x="1462054" y="4389642"/>
              <a:ext cx="1201783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C154A733-F37C-5CB1-521F-4748AC11E091}"/>
                </a:ext>
              </a:extLst>
            </p:cNvPr>
            <p:cNvCxnSpPr>
              <a:cxnSpLocks/>
              <a:stCxn id="6" idx="0"/>
              <a:endCxn id="12" idx="4"/>
            </p:cNvCxnSpPr>
            <p:nvPr/>
          </p:nvCxnSpPr>
          <p:spPr>
            <a:xfrm flipV="1">
              <a:off x="1867003" y="4389642"/>
              <a:ext cx="1985553" cy="615095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7E971E52-3CFF-5BBB-4E94-06ED20A9EB8C}"/>
                </a:ext>
              </a:extLst>
            </p:cNvPr>
            <p:cNvCxnSpPr>
              <a:cxnSpLocks/>
              <a:stCxn id="11" idx="0"/>
              <a:endCxn id="15" idx="4"/>
            </p:cNvCxnSpPr>
            <p:nvPr/>
          </p:nvCxnSpPr>
          <p:spPr>
            <a:xfrm flipV="1">
              <a:off x="3055722" y="3218339"/>
              <a:ext cx="40494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78AF84B3-BBB9-15B8-3329-0D3B33D0CFFB}"/>
                </a:ext>
              </a:extLst>
            </p:cNvPr>
            <p:cNvCxnSpPr>
              <a:cxnSpLocks/>
              <a:stCxn id="12" idx="0"/>
              <a:endCxn id="13" idx="4"/>
            </p:cNvCxnSpPr>
            <p:nvPr/>
          </p:nvCxnSpPr>
          <p:spPr>
            <a:xfrm flipH="1" flipV="1">
              <a:off x="1867003" y="3218339"/>
              <a:ext cx="1985553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接點 40">
              <a:extLst>
                <a:ext uri="{FF2B5EF4-FFF2-40B4-BE49-F238E27FC236}">
                  <a16:creationId xmlns:a16="http://schemas.microsoft.com/office/drawing/2014/main" id="{1E4CC2B8-062C-4F51-9027-B25C1DC15E67}"/>
                </a:ext>
              </a:extLst>
            </p:cNvPr>
            <p:cNvCxnSpPr>
              <a:cxnSpLocks/>
              <a:stCxn id="11" idx="0"/>
              <a:endCxn id="13" idx="4"/>
            </p:cNvCxnSpPr>
            <p:nvPr/>
          </p:nvCxnSpPr>
          <p:spPr>
            <a:xfrm flipH="1" flipV="1">
              <a:off x="1867003" y="3218339"/>
              <a:ext cx="1188719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A5A06CF9-1A78-960D-64E0-B15D1DDB3122}"/>
                </a:ext>
              </a:extLst>
            </p:cNvPr>
            <p:cNvCxnSpPr>
              <a:cxnSpLocks/>
              <a:stCxn id="9" idx="0"/>
              <a:endCxn id="15" idx="4"/>
            </p:cNvCxnSpPr>
            <p:nvPr/>
          </p:nvCxnSpPr>
          <p:spPr>
            <a:xfrm flipV="1">
              <a:off x="1462054" y="3218339"/>
              <a:ext cx="1998617" cy="639287"/>
            </a:xfrm>
            <a:prstGeom prst="lin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向下箭號 43">
            <a:extLst>
              <a:ext uri="{FF2B5EF4-FFF2-40B4-BE49-F238E27FC236}">
                <a16:creationId xmlns:a16="http://schemas.microsoft.com/office/drawing/2014/main" id="{0B8BD25A-96C1-9E85-E37F-31DA7E800A6A}"/>
              </a:ext>
            </a:extLst>
          </p:cNvPr>
          <p:cNvSpPr/>
          <p:nvPr/>
        </p:nvSpPr>
        <p:spPr>
          <a:xfrm rot="16200000">
            <a:off x="4001562" y="3673663"/>
            <a:ext cx="310593" cy="4967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38" name="Picture 14" descr="購買Apple Watch Series 10 (GPS)；46 公釐銀色鋁金屬錶殼；丹寧色運動型錶帶- M/L - Apple (台灣)">
            <a:extLst>
              <a:ext uri="{FF2B5EF4-FFF2-40B4-BE49-F238E27FC236}">
                <a16:creationId xmlns:a16="http://schemas.microsoft.com/office/drawing/2014/main" id="{0DCA2A28-A9C0-B1C2-9A6E-C411C0B01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8950" y="2699542"/>
            <a:ext cx="671634" cy="64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8438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8B5AC7-718F-FD36-D711-5A91D7F13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計算機概論 </a:t>
            </a:r>
            <a:r>
              <a:rPr kumimoji="1" lang="en-US" altLang="zh-TW" dirty="0">
                <a:ea typeface="Microsoft JhengHei" panose="020B0604030504040204" pitchFamily="34" charset="-120"/>
              </a:rPr>
              <a:t>/ C</a:t>
            </a:r>
            <a:r>
              <a:rPr kumimoji="1" lang="zh-TW" altLang="en-US" dirty="0">
                <a:ea typeface="Microsoft JhengHei" panose="020B0604030504040204" pitchFamily="34" charset="-120"/>
              </a:rPr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語言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9B3CD26-D295-C8AF-5B68-26C3867FC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30</a:t>
            </a:fld>
            <a:endParaRPr 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9509B42-BE42-15B8-DA69-9BCD218E0F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980446"/>
              </p:ext>
            </p:extLst>
          </p:nvPr>
        </p:nvGraphicFramePr>
        <p:xfrm>
          <a:off x="2567259" y="3096083"/>
          <a:ext cx="6978184" cy="4697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2273">
                  <a:extLst>
                    <a:ext uri="{9D8B030D-6E8A-4147-A177-3AD203B41FA5}">
                      <a16:colId xmlns:a16="http://schemas.microsoft.com/office/drawing/2014/main" val="3263410495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23738763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2396915141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2814135133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510895683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3125052541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1006270461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3804571166"/>
                    </a:ext>
                  </a:extLst>
                </a:gridCol>
              </a:tblGrid>
              <a:tr h="46979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259392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DD473EE7-5C4F-D79A-EC0C-6632CED81A96}"/>
              </a:ext>
            </a:extLst>
          </p:cNvPr>
          <p:cNvSpPr txBox="1"/>
          <p:nvPr/>
        </p:nvSpPr>
        <p:spPr>
          <a:xfrm>
            <a:off x="653142" y="1590909"/>
            <a:ext cx="9620847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dirty="0">
                <a:ea typeface="Microsoft JhengHei" panose="020B0604030504040204" pitchFamily="34" charset="-120"/>
              </a:rPr>
              <a:t>int8: </a:t>
            </a:r>
            <a:r>
              <a:rPr kumimoji="1" lang="zh-TW" altLang="en-US" dirty="0">
                <a:ea typeface="Microsoft JhengHei" panose="020B0604030504040204" pitchFamily="34" charset="-120"/>
              </a:rPr>
              <a:t>整數 </a:t>
            </a:r>
            <a:r>
              <a:rPr kumimoji="1" lang="en-US" altLang="zh-TW" dirty="0">
                <a:ea typeface="Microsoft JhengHei" panose="020B0604030504040204" pitchFamily="34" charset="-120"/>
              </a:rPr>
              <a:t>(integer)</a:t>
            </a:r>
            <a:r>
              <a:rPr kumimoji="1" lang="zh-TW" altLang="en-US" dirty="0">
                <a:ea typeface="Microsoft JhengHei" panose="020B0604030504040204" pitchFamily="34" charset="-120"/>
              </a:rPr>
              <a:t> 使用 </a:t>
            </a:r>
            <a:r>
              <a:rPr kumimoji="1" lang="en-US" altLang="zh-TW" dirty="0">
                <a:ea typeface="Microsoft JhengHei" panose="020B0604030504040204" pitchFamily="34" charset="-120"/>
              </a:rPr>
              <a:t>8 </a:t>
            </a:r>
            <a:r>
              <a:rPr kumimoji="1" lang="zh-TW" altLang="en-US" dirty="0">
                <a:ea typeface="Microsoft JhengHei" panose="020B0604030504040204" pitchFamily="34" charset="-120"/>
              </a:rPr>
              <a:t>個位元</a:t>
            </a:r>
            <a:r>
              <a:rPr kumimoji="1" lang="en-US" altLang="zh-TW" dirty="0">
                <a:ea typeface="Microsoft JhengHei" panose="020B0604030504040204" pitchFamily="34" charset="-120"/>
              </a:rPr>
              <a:t> (bits) </a:t>
            </a:r>
            <a:r>
              <a:rPr kumimoji="1" lang="zh-TW" altLang="en-US" dirty="0">
                <a:ea typeface="Microsoft JhengHei" panose="020B0604030504040204" pitchFamily="34" charset="-120"/>
              </a:rPr>
              <a:t>來儲存數值，可以分成 </a:t>
            </a:r>
            <a:r>
              <a:rPr kumimoji="1" lang="en-US" altLang="zh-TW" dirty="0">
                <a:ea typeface="Microsoft JhengHei" panose="020B0604030504040204" pitchFamily="34" charset="-120"/>
              </a:rPr>
              <a:t>Unsigned int8 </a:t>
            </a:r>
            <a:r>
              <a:rPr kumimoji="1" lang="zh-TW" altLang="en-US" dirty="0">
                <a:ea typeface="Microsoft JhengHei" panose="020B0604030504040204" pitchFamily="34" charset="-120"/>
              </a:rPr>
              <a:t>和 </a:t>
            </a:r>
            <a:r>
              <a:rPr kumimoji="1" lang="en-US" altLang="zh-TW" dirty="0">
                <a:ea typeface="Microsoft JhengHei" panose="020B0604030504040204" pitchFamily="34" charset="-120"/>
              </a:rPr>
              <a:t>signed int8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dirty="0">
                <a:ea typeface="Microsoft JhengHei" panose="020B0604030504040204" pitchFamily="34" charset="-120"/>
              </a:rPr>
              <a:t>Unsigned int8</a:t>
            </a:r>
            <a:r>
              <a:rPr kumimoji="1" lang="zh-TW" altLang="en-US" dirty="0"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ea typeface="Microsoft JhengHei" panose="020B0604030504040204" pitchFamily="34" charset="-120"/>
              </a:rPr>
              <a:t>(</a:t>
            </a:r>
            <a:r>
              <a:rPr kumimoji="1" lang="zh-TW" altLang="en-US" dirty="0">
                <a:ea typeface="Microsoft JhengHei" panose="020B0604030504040204" pitchFamily="34" charset="-120"/>
              </a:rPr>
              <a:t>無號整數</a:t>
            </a:r>
            <a:r>
              <a:rPr kumimoji="1" lang="en-US" altLang="zh-TW" dirty="0">
                <a:ea typeface="Microsoft JhengHei" panose="020B0604030504040204" pitchFamily="34" charset="-120"/>
              </a:rPr>
              <a:t>):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37B7DC6-8E00-201A-9736-E26CA7F324D3}"/>
              </a:ext>
            </a:extLst>
          </p:cNvPr>
          <p:cNvSpPr txBox="1"/>
          <p:nvPr/>
        </p:nvSpPr>
        <p:spPr>
          <a:xfrm>
            <a:off x="2864005" y="2717883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7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DB7D650-C7F5-E81A-5574-67EDD1E32885}"/>
              </a:ext>
            </a:extLst>
          </p:cNvPr>
          <p:cNvSpPr txBox="1"/>
          <p:nvPr/>
        </p:nvSpPr>
        <p:spPr>
          <a:xfrm>
            <a:off x="3734610" y="2717883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6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E73C640-BAB8-FF6C-67E6-6F7514505C14}"/>
              </a:ext>
            </a:extLst>
          </p:cNvPr>
          <p:cNvSpPr txBox="1"/>
          <p:nvPr/>
        </p:nvSpPr>
        <p:spPr>
          <a:xfrm>
            <a:off x="4605215" y="2717883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5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7D8AAC7-7554-0D0C-BF0E-3E15C1BDD3DF}"/>
              </a:ext>
            </a:extLst>
          </p:cNvPr>
          <p:cNvSpPr txBox="1"/>
          <p:nvPr/>
        </p:nvSpPr>
        <p:spPr>
          <a:xfrm>
            <a:off x="5475820" y="2717883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4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616255E-CF9F-BFE0-43C8-1B03F9CF231D}"/>
              </a:ext>
            </a:extLst>
          </p:cNvPr>
          <p:cNvSpPr txBox="1"/>
          <p:nvPr/>
        </p:nvSpPr>
        <p:spPr>
          <a:xfrm>
            <a:off x="6346425" y="2726751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3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A76D648-DE02-2441-CE5C-0F8E58E471BC}"/>
              </a:ext>
            </a:extLst>
          </p:cNvPr>
          <p:cNvSpPr txBox="1"/>
          <p:nvPr/>
        </p:nvSpPr>
        <p:spPr>
          <a:xfrm>
            <a:off x="7217030" y="2717883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54722FE-D15B-3A5F-96D1-EAA36ED1F275}"/>
              </a:ext>
            </a:extLst>
          </p:cNvPr>
          <p:cNvSpPr txBox="1"/>
          <p:nvPr/>
        </p:nvSpPr>
        <p:spPr>
          <a:xfrm>
            <a:off x="8087635" y="2717883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1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A2CEB86-B12C-38B5-8C0C-1AA588BF178B}"/>
              </a:ext>
            </a:extLst>
          </p:cNvPr>
          <p:cNvSpPr txBox="1"/>
          <p:nvPr/>
        </p:nvSpPr>
        <p:spPr>
          <a:xfrm>
            <a:off x="8958238" y="2717883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0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EA44321-2E26-080D-D0D0-B9F0153F2FDA}"/>
              </a:ext>
            </a:extLst>
          </p:cNvPr>
          <p:cNvSpPr txBox="1"/>
          <p:nvPr/>
        </p:nvSpPr>
        <p:spPr>
          <a:xfrm>
            <a:off x="2864005" y="3660400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</a:t>
            </a:r>
            <a:r>
              <a:rPr kumimoji="1" lang="en-US" altLang="zh-TW" baseline="30000" dirty="0">
                <a:ea typeface="Microsoft JhengHei" panose="020B0604030504040204" pitchFamily="34" charset="-120"/>
              </a:rPr>
              <a:t>7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06087B2-BB48-C33A-C094-29706CEAF477}"/>
              </a:ext>
            </a:extLst>
          </p:cNvPr>
          <p:cNvSpPr txBox="1"/>
          <p:nvPr/>
        </p:nvSpPr>
        <p:spPr>
          <a:xfrm>
            <a:off x="5459609" y="3670080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</a:t>
            </a:r>
            <a:r>
              <a:rPr kumimoji="1" lang="en-US" altLang="zh-TW" baseline="30000" dirty="0">
                <a:ea typeface="Microsoft JhengHei" panose="020B0604030504040204" pitchFamily="34" charset="-120"/>
              </a:rPr>
              <a:t>4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5E6CF27-B1FF-BC83-B1F6-2736CDFDBC38}"/>
              </a:ext>
            </a:extLst>
          </p:cNvPr>
          <p:cNvSpPr txBox="1"/>
          <p:nvPr/>
        </p:nvSpPr>
        <p:spPr>
          <a:xfrm>
            <a:off x="6334266" y="3670080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</a:t>
            </a:r>
            <a:r>
              <a:rPr kumimoji="1" lang="en-US" altLang="zh-TW" baseline="30000" dirty="0">
                <a:ea typeface="Microsoft JhengHei" panose="020B0604030504040204" pitchFamily="34" charset="-120"/>
              </a:rPr>
              <a:t>3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CDC5D3E-4AF7-9766-412D-AEDC8AAE1312}"/>
              </a:ext>
            </a:extLst>
          </p:cNvPr>
          <p:cNvSpPr txBox="1"/>
          <p:nvPr/>
        </p:nvSpPr>
        <p:spPr>
          <a:xfrm>
            <a:off x="7208923" y="3670080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</a:t>
            </a:r>
            <a:r>
              <a:rPr kumimoji="1" lang="en-US" altLang="zh-TW" baseline="30000" dirty="0">
                <a:ea typeface="Microsoft JhengHei" panose="020B0604030504040204" pitchFamily="34" charset="-120"/>
              </a:rPr>
              <a:t>2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997446D-43BB-D09C-DEED-6F750CEF56B5}"/>
              </a:ext>
            </a:extLst>
          </p:cNvPr>
          <p:cNvSpPr txBox="1"/>
          <p:nvPr/>
        </p:nvSpPr>
        <p:spPr>
          <a:xfrm>
            <a:off x="8083580" y="3670080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</a:t>
            </a:r>
            <a:r>
              <a:rPr kumimoji="1" lang="en-US" altLang="zh-TW" baseline="30000" dirty="0">
                <a:ea typeface="Microsoft JhengHei" panose="020B0604030504040204" pitchFamily="34" charset="-120"/>
              </a:rPr>
              <a:t>1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9B40C89-90AA-D136-5325-67019AD5C11C}"/>
              </a:ext>
            </a:extLst>
          </p:cNvPr>
          <p:cNvSpPr txBox="1"/>
          <p:nvPr/>
        </p:nvSpPr>
        <p:spPr>
          <a:xfrm>
            <a:off x="8958238" y="3670080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</a:t>
            </a:r>
            <a:r>
              <a:rPr kumimoji="1" lang="en-US" altLang="zh-TW" baseline="30000" dirty="0">
                <a:ea typeface="Microsoft JhengHei" panose="020B0604030504040204" pitchFamily="34" charset="-120"/>
              </a:rPr>
              <a:t>0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7F614FE2-951E-B7D0-2DF3-377EEBEA8696}"/>
              </a:ext>
            </a:extLst>
          </p:cNvPr>
          <p:cNvSpPr txBox="1"/>
          <p:nvPr/>
        </p:nvSpPr>
        <p:spPr>
          <a:xfrm>
            <a:off x="9478535" y="3670080"/>
            <a:ext cx="2713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=128+16+8+4+2+1=159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525A744-55BD-A2B6-4988-CAC775E35C5F}"/>
              </a:ext>
            </a:extLst>
          </p:cNvPr>
          <p:cNvSpPr txBox="1"/>
          <p:nvPr/>
        </p:nvSpPr>
        <p:spPr>
          <a:xfrm>
            <a:off x="653142" y="5952420"/>
            <a:ext cx="9620847" cy="4631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dirty="0">
                <a:ea typeface="Microsoft JhengHei" panose="020B0604030504040204" pitchFamily="34" charset="-120"/>
              </a:rPr>
              <a:t>因此，</a:t>
            </a:r>
            <a:r>
              <a:rPr kumimoji="1" lang="en-US" altLang="zh-TW" dirty="0">
                <a:ea typeface="Microsoft JhengHei" panose="020B0604030504040204" pitchFamily="34" charset="-120"/>
              </a:rPr>
              <a:t>Unsigned int8</a:t>
            </a:r>
            <a:r>
              <a:rPr kumimoji="1" lang="zh-TW" altLang="en-US" dirty="0">
                <a:ea typeface="Microsoft JhengHei" panose="020B0604030504040204" pitchFamily="34" charset="-120"/>
              </a:rPr>
              <a:t> 的範圍為 </a:t>
            </a:r>
            <a:r>
              <a:rPr kumimoji="1" lang="en-US" altLang="zh-TW" dirty="0">
                <a:solidFill>
                  <a:srgbClr val="FF0000"/>
                </a:solidFill>
                <a:ea typeface="Microsoft JhengHei" panose="020B0604030504040204" pitchFamily="34" charset="-120"/>
              </a:rPr>
              <a:t>0 </a:t>
            </a:r>
            <a:r>
              <a:rPr kumimoji="1" lang="zh-TW" altLang="en-US" dirty="0">
                <a:solidFill>
                  <a:srgbClr val="FF0000"/>
                </a:solidFill>
                <a:ea typeface="Microsoft JhengHei" panose="020B0604030504040204" pitchFamily="34" charset="-120"/>
              </a:rPr>
              <a:t>到 </a:t>
            </a:r>
            <a:r>
              <a:rPr kumimoji="1" lang="en-US" altLang="zh-TW" dirty="0">
                <a:solidFill>
                  <a:srgbClr val="FF0000"/>
                </a:solidFill>
                <a:ea typeface="Microsoft JhengHei" panose="020B0604030504040204" pitchFamily="34" charset="-120"/>
              </a:rPr>
              <a:t>255</a:t>
            </a:r>
            <a:endParaRPr kumimoji="1" lang="zh-TW" altLang="en-US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  <p:graphicFrame>
        <p:nvGraphicFramePr>
          <p:cNvPr id="68" name="表格 67">
            <a:extLst>
              <a:ext uri="{FF2B5EF4-FFF2-40B4-BE49-F238E27FC236}">
                <a16:creationId xmlns:a16="http://schemas.microsoft.com/office/drawing/2014/main" id="{463203C5-74F8-80EE-1686-D5F4827D9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963339"/>
              </p:ext>
            </p:extLst>
          </p:nvPr>
        </p:nvGraphicFramePr>
        <p:xfrm>
          <a:off x="2567259" y="4716185"/>
          <a:ext cx="6978184" cy="4697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2273">
                  <a:extLst>
                    <a:ext uri="{9D8B030D-6E8A-4147-A177-3AD203B41FA5}">
                      <a16:colId xmlns:a16="http://schemas.microsoft.com/office/drawing/2014/main" val="3263410495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23738763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2396915141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2814135133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510895683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3125052541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1006270461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3804571166"/>
                    </a:ext>
                  </a:extLst>
                </a:gridCol>
              </a:tblGrid>
              <a:tr h="46979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259392"/>
                  </a:ext>
                </a:extLst>
              </a:tr>
            </a:tbl>
          </a:graphicData>
        </a:graphic>
      </p:graphicFrame>
      <p:sp>
        <p:nvSpPr>
          <p:cNvPr id="70" name="文字方塊 69">
            <a:extLst>
              <a:ext uri="{FF2B5EF4-FFF2-40B4-BE49-F238E27FC236}">
                <a16:creationId xmlns:a16="http://schemas.microsoft.com/office/drawing/2014/main" id="{9A5B9098-BB33-69B2-1B30-DE1F456C20CA}"/>
              </a:ext>
            </a:extLst>
          </p:cNvPr>
          <p:cNvSpPr txBox="1"/>
          <p:nvPr/>
        </p:nvSpPr>
        <p:spPr>
          <a:xfrm>
            <a:off x="2864005" y="4337985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7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7A61892A-C737-F906-C24E-2CFF83927FB0}"/>
              </a:ext>
            </a:extLst>
          </p:cNvPr>
          <p:cNvSpPr txBox="1"/>
          <p:nvPr/>
        </p:nvSpPr>
        <p:spPr>
          <a:xfrm>
            <a:off x="3734610" y="4337985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6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F426C7B6-5F2D-10D6-B7FF-2A0379D6D4F9}"/>
              </a:ext>
            </a:extLst>
          </p:cNvPr>
          <p:cNvSpPr txBox="1"/>
          <p:nvPr/>
        </p:nvSpPr>
        <p:spPr>
          <a:xfrm>
            <a:off x="4605215" y="4337985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5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6695AAC7-12F5-B3B6-AC64-030C082E4244}"/>
              </a:ext>
            </a:extLst>
          </p:cNvPr>
          <p:cNvSpPr txBox="1"/>
          <p:nvPr/>
        </p:nvSpPr>
        <p:spPr>
          <a:xfrm>
            <a:off x="5475820" y="4337985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4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9B5610A7-F3A4-FCB6-2950-CAFBD869DA72}"/>
              </a:ext>
            </a:extLst>
          </p:cNvPr>
          <p:cNvSpPr txBox="1"/>
          <p:nvPr/>
        </p:nvSpPr>
        <p:spPr>
          <a:xfrm>
            <a:off x="6346425" y="4346853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3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48C30075-7A2D-36F9-2187-7078FE1C963B}"/>
              </a:ext>
            </a:extLst>
          </p:cNvPr>
          <p:cNvSpPr txBox="1"/>
          <p:nvPr/>
        </p:nvSpPr>
        <p:spPr>
          <a:xfrm>
            <a:off x="7217030" y="4337985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59DA5C4F-EF9A-7A67-575B-EF95A8092CE9}"/>
              </a:ext>
            </a:extLst>
          </p:cNvPr>
          <p:cNvSpPr txBox="1"/>
          <p:nvPr/>
        </p:nvSpPr>
        <p:spPr>
          <a:xfrm>
            <a:off x="8087635" y="4337985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1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80C52D46-9D06-9AA9-FC42-F8850532C9F9}"/>
              </a:ext>
            </a:extLst>
          </p:cNvPr>
          <p:cNvSpPr txBox="1"/>
          <p:nvPr/>
        </p:nvSpPr>
        <p:spPr>
          <a:xfrm>
            <a:off x="8958238" y="4337985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0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80" name="文字方塊 79">
            <a:extLst>
              <a:ext uri="{FF2B5EF4-FFF2-40B4-BE49-F238E27FC236}">
                <a16:creationId xmlns:a16="http://schemas.microsoft.com/office/drawing/2014/main" id="{FE74A033-8110-8A7C-EE92-9519D8751596}"/>
              </a:ext>
            </a:extLst>
          </p:cNvPr>
          <p:cNvSpPr txBox="1"/>
          <p:nvPr/>
        </p:nvSpPr>
        <p:spPr>
          <a:xfrm>
            <a:off x="2864005" y="5280502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</a:t>
            </a:r>
            <a:r>
              <a:rPr kumimoji="1" lang="en-US" altLang="zh-TW" baseline="30000" dirty="0">
                <a:ea typeface="Microsoft JhengHei" panose="020B0604030504040204" pitchFamily="34" charset="-120"/>
              </a:rPr>
              <a:t>7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0B4F7B30-CBC0-7E74-1C19-44227F4A2B4F}"/>
              </a:ext>
            </a:extLst>
          </p:cNvPr>
          <p:cNvSpPr txBox="1"/>
          <p:nvPr/>
        </p:nvSpPr>
        <p:spPr>
          <a:xfrm>
            <a:off x="9478535" y="5290182"/>
            <a:ext cx="1312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=128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87" name="文字方塊 86">
            <a:extLst>
              <a:ext uri="{FF2B5EF4-FFF2-40B4-BE49-F238E27FC236}">
                <a16:creationId xmlns:a16="http://schemas.microsoft.com/office/drawing/2014/main" id="{343A146E-B038-BFF4-481B-43DA38B7F58A}"/>
              </a:ext>
            </a:extLst>
          </p:cNvPr>
          <p:cNvSpPr txBox="1"/>
          <p:nvPr/>
        </p:nvSpPr>
        <p:spPr>
          <a:xfrm>
            <a:off x="832625" y="2753012"/>
            <a:ext cx="1090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ea typeface="Microsoft JhengHei" panose="020B0604030504040204" pitchFamily="34" charset="-120"/>
              </a:rPr>
              <a:t>bit</a:t>
            </a:r>
            <a:r>
              <a:rPr kumimoji="1" lang="zh-TW" altLang="en-US" b="1" dirty="0">
                <a:ea typeface="Microsoft JhengHei" panose="020B0604030504040204" pitchFamily="34" charset="-120"/>
              </a:rPr>
              <a:t> 位數</a:t>
            </a:r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FD113A51-738C-8BDD-EC00-AE049EA107DF}"/>
              </a:ext>
            </a:extLst>
          </p:cNvPr>
          <p:cNvSpPr txBox="1"/>
          <p:nvPr/>
        </p:nvSpPr>
        <p:spPr>
          <a:xfrm>
            <a:off x="832625" y="3178446"/>
            <a:ext cx="1583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b="1" dirty="0">
                <a:ea typeface="Microsoft JhengHei" panose="020B0604030504040204" pitchFamily="34" charset="-120"/>
              </a:rPr>
              <a:t>二進位 </a:t>
            </a:r>
            <a:r>
              <a:rPr kumimoji="1" lang="en-US" altLang="zh-TW" b="1" dirty="0">
                <a:ea typeface="Microsoft JhengHei" panose="020B0604030504040204" pitchFamily="34" charset="-120"/>
              </a:rPr>
              <a:t>(0</a:t>
            </a:r>
            <a:r>
              <a:rPr kumimoji="1" lang="zh-TW" altLang="en-US" b="1" dirty="0">
                <a:ea typeface="Microsoft JhengHei" panose="020B0604030504040204" pitchFamily="34" charset="-120"/>
              </a:rPr>
              <a:t>或</a:t>
            </a:r>
            <a:r>
              <a:rPr kumimoji="1" lang="en-US" altLang="zh-TW" b="1" dirty="0">
                <a:ea typeface="Microsoft JhengHei" panose="020B0604030504040204" pitchFamily="34" charset="-120"/>
              </a:rPr>
              <a:t>1)</a:t>
            </a:r>
            <a:endParaRPr kumimoji="1" lang="zh-TW" altLang="en-US" b="1" dirty="0">
              <a:ea typeface="Microsoft JhengHei" panose="020B0604030504040204" pitchFamily="34" charset="-120"/>
            </a:endParaRP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7452856E-A26F-3A12-D4A9-25E501815C77}"/>
              </a:ext>
            </a:extLst>
          </p:cNvPr>
          <p:cNvSpPr txBox="1"/>
          <p:nvPr/>
        </p:nvSpPr>
        <p:spPr>
          <a:xfrm>
            <a:off x="832625" y="3670080"/>
            <a:ext cx="1583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b="1" dirty="0">
                <a:ea typeface="Microsoft JhengHei" panose="020B0604030504040204" pitchFamily="34" charset="-120"/>
              </a:rPr>
              <a:t>十進位</a:t>
            </a:r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ABCF42DF-B8E5-203C-7003-4396BEF08173}"/>
              </a:ext>
            </a:extLst>
          </p:cNvPr>
          <p:cNvSpPr txBox="1"/>
          <p:nvPr/>
        </p:nvSpPr>
        <p:spPr>
          <a:xfrm>
            <a:off x="832625" y="4373114"/>
            <a:ext cx="1090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ea typeface="Microsoft JhengHei" panose="020B0604030504040204" pitchFamily="34" charset="-120"/>
              </a:rPr>
              <a:t>bit</a:t>
            </a:r>
            <a:r>
              <a:rPr kumimoji="1" lang="zh-TW" altLang="en-US" b="1" dirty="0">
                <a:ea typeface="Microsoft JhengHei" panose="020B0604030504040204" pitchFamily="34" charset="-120"/>
              </a:rPr>
              <a:t> 位數</a:t>
            </a:r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A4F695F7-8B6B-3DEF-E4AD-A5A4F4415368}"/>
              </a:ext>
            </a:extLst>
          </p:cNvPr>
          <p:cNvSpPr txBox="1"/>
          <p:nvPr/>
        </p:nvSpPr>
        <p:spPr>
          <a:xfrm>
            <a:off x="832625" y="4798548"/>
            <a:ext cx="1583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b="1" dirty="0">
                <a:ea typeface="Microsoft JhengHei" panose="020B0604030504040204" pitchFamily="34" charset="-120"/>
              </a:rPr>
              <a:t>二進位</a:t>
            </a:r>
            <a:r>
              <a:rPr kumimoji="1" lang="en-US" altLang="zh-TW" b="1" dirty="0">
                <a:ea typeface="Microsoft JhengHei" panose="020B0604030504040204" pitchFamily="34" charset="-120"/>
              </a:rPr>
              <a:t> (0</a:t>
            </a:r>
            <a:r>
              <a:rPr kumimoji="1" lang="zh-TW" altLang="en-US" b="1" dirty="0">
                <a:ea typeface="Microsoft JhengHei" panose="020B0604030504040204" pitchFamily="34" charset="-120"/>
              </a:rPr>
              <a:t>或</a:t>
            </a:r>
            <a:r>
              <a:rPr kumimoji="1" lang="en-US" altLang="zh-TW" b="1" dirty="0">
                <a:ea typeface="Microsoft JhengHei" panose="020B0604030504040204" pitchFamily="34" charset="-120"/>
              </a:rPr>
              <a:t>1)</a:t>
            </a:r>
            <a:endParaRPr kumimoji="1" lang="zh-TW" altLang="en-US" b="1" dirty="0">
              <a:ea typeface="Microsoft JhengHei" panose="020B0604030504040204" pitchFamily="34" charset="-120"/>
            </a:endParaRPr>
          </a:p>
        </p:txBody>
      </p: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F1EB1696-B152-0DC3-0768-8F05AB5445E2}"/>
              </a:ext>
            </a:extLst>
          </p:cNvPr>
          <p:cNvSpPr txBox="1"/>
          <p:nvPr/>
        </p:nvSpPr>
        <p:spPr>
          <a:xfrm>
            <a:off x="832625" y="5290182"/>
            <a:ext cx="1583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b="1" dirty="0">
                <a:ea typeface="Microsoft JhengHei" panose="020B0604030504040204" pitchFamily="34" charset="-120"/>
              </a:rPr>
              <a:t>十進位</a:t>
            </a:r>
          </a:p>
        </p:txBody>
      </p:sp>
    </p:spTree>
    <p:extLst>
      <p:ext uri="{BB962C8B-B14F-4D97-AF65-F5344CB8AC3E}">
        <p14:creationId xmlns:p14="http://schemas.microsoft.com/office/powerpoint/2010/main" val="121551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8B5AC7-718F-FD36-D711-5A91D7F13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計算機概論 </a:t>
            </a:r>
            <a:r>
              <a:rPr kumimoji="1" lang="en-US" altLang="zh-TW" dirty="0">
                <a:ea typeface="Microsoft JhengHei" panose="020B0604030504040204" pitchFamily="34" charset="-120"/>
              </a:rPr>
              <a:t>/ C</a:t>
            </a:r>
            <a:r>
              <a:rPr kumimoji="1" lang="zh-TW" altLang="en-US" dirty="0">
                <a:ea typeface="Microsoft JhengHei" panose="020B0604030504040204" pitchFamily="34" charset="-120"/>
              </a:rPr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語言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9B3CD26-D295-C8AF-5B68-26C3867FC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31</a:t>
            </a:fld>
            <a:endParaRPr 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9509B42-BE42-15B8-DA69-9BCD218E0F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231994"/>
              </p:ext>
            </p:extLst>
          </p:nvPr>
        </p:nvGraphicFramePr>
        <p:xfrm>
          <a:off x="2567259" y="3096083"/>
          <a:ext cx="6978184" cy="4697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2273">
                  <a:extLst>
                    <a:ext uri="{9D8B030D-6E8A-4147-A177-3AD203B41FA5}">
                      <a16:colId xmlns:a16="http://schemas.microsoft.com/office/drawing/2014/main" val="3263410495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23738763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2396915141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2814135133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510895683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3125052541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1006270461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3804571166"/>
                    </a:ext>
                  </a:extLst>
                </a:gridCol>
              </a:tblGrid>
              <a:tr h="46979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259392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DD473EE7-5C4F-D79A-EC0C-6632CED81A96}"/>
              </a:ext>
            </a:extLst>
          </p:cNvPr>
          <p:cNvSpPr txBox="1"/>
          <p:nvPr/>
        </p:nvSpPr>
        <p:spPr>
          <a:xfrm>
            <a:off x="653142" y="1590909"/>
            <a:ext cx="9620847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dirty="0">
                <a:ea typeface="Microsoft JhengHei" panose="020B0604030504040204" pitchFamily="34" charset="-120"/>
              </a:rPr>
              <a:t>int8: </a:t>
            </a:r>
            <a:r>
              <a:rPr kumimoji="1" lang="zh-TW" altLang="en-US" dirty="0">
                <a:ea typeface="Microsoft JhengHei" panose="020B0604030504040204" pitchFamily="34" charset="-120"/>
              </a:rPr>
              <a:t>整數 </a:t>
            </a:r>
            <a:r>
              <a:rPr kumimoji="1" lang="en-US" altLang="zh-TW" dirty="0">
                <a:ea typeface="Microsoft JhengHei" panose="020B0604030504040204" pitchFamily="34" charset="-120"/>
              </a:rPr>
              <a:t>(integer)</a:t>
            </a:r>
            <a:r>
              <a:rPr kumimoji="1" lang="zh-TW" altLang="en-US" dirty="0">
                <a:ea typeface="Microsoft JhengHei" panose="020B0604030504040204" pitchFamily="34" charset="-120"/>
              </a:rPr>
              <a:t> 使用 </a:t>
            </a:r>
            <a:r>
              <a:rPr kumimoji="1" lang="en-US" altLang="zh-TW" dirty="0">
                <a:ea typeface="Microsoft JhengHei" panose="020B0604030504040204" pitchFamily="34" charset="-120"/>
              </a:rPr>
              <a:t>8 </a:t>
            </a:r>
            <a:r>
              <a:rPr kumimoji="1" lang="zh-TW" altLang="en-US" dirty="0">
                <a:ea typeface="Microsoft JhengHei" panose="020B0604030504040204" pitchFamily="34" charset="-120"/>
              </a:rPr>
              <a:t>個位元</a:t>
            </a:r>
            <a:r>
              <a:rPr kumimoji="1" lang="en-US" altLang="zh-TW" dirty="0">
                <a:ea typeface="Microsoft JhengHei" panose="020B0604030504040204" pitchFamily="34" charset="-120"/>
              </a:rPr>
              <a:t> (bits) </a:t>
            </a:r>
            <a:r>
              <a:rPr kumimoji="1" lang="zh-TW" altLang="en-US" dirty="0">
                <a:ea typeface="Microsoft JhengHei" panose="020B0604030504040204" pitchFamily="34" charset="-120"/>
              </a:rPr>
              <a:t>來儲存數值，可以分成 </a:t>
            </a:r>
            <a:r>
              <a:rPr kumimoji="1" lang="en-US" altLang="zh-TW" dirty="0">
                <a:ea typeface="Microsoft JhengHei" panose="020B0604030504040204" pitchFamily="34" charset="-120"/>
              </a:rPr>
              <a:t>Unsigned int8 </a:t>
            </a:r>
            <a:r>
              <a:rPr kumimoji="1" lang="zh-TW" altLang="en-US" dirty="0">
                <a:ea typeface="Microsoft JhengHei" panose="020B0604030504040204" pitchFamily="34" charset="-120"/>
              </a:rPr>
              <a:t>和 </a:t>
            </a:r>
            <a:r>
              <a:rPr kumimoji="1" lang="en-US" altLang="zh-TW" dirty="0">
                <a:ea typeface="Microsoft JhengHei" panose="020B0604030504040204" pitchFamily="34" charset="-120"/>
              </a:rPr>
              <a:t>signed int8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dirty="0">
                <a:ea typeface="Microsoft JhengHei" panose="020B0604030504040204" pitchFamily="34" charset="-120"/>
              </a:rPr>
              <a:t>Signed int8</a:t>
            </a:r>
            <a:r>
              <a:rPr kumimoji="1" lang="zh-TW" altLang="en-US" dirty="0"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ea typeface="Microsoft JhengHei" panose="020B0604030504040204" pitchFamily="34" charset="-120"/>
              </a:rPr>
              <a:t>(</a:t>
            </a:r>
            <a:r>
              <a:rPr kumimoji="1" lang="zh-TW" altLang="en-US" dirty="0">
                <a:ea typeface="Microsoft JhengHei" panose="020B0604030504040204" pitchFamily="34" charset="-120"/>
              </a:rPr>
              <a:t>有號整數</a:t>
            </a:r>
            <a:r>
              <a:rPr kumimoji="1" lang="en-US" altLang="zh-TW" dirty="0">
                <a:ea typeface="Microsoft JhengHei" panose="020B0604030504040204" pitchFamily="34" charset="-120"/>
              </a:rPr>
              <a:t>):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916970E-58A4-C992-613E-A9472FE0B67D}"/>
              </a:ext>
            </a:extLst>
          </p:cNvPr>
          <p:cNvSpPr txBox="1"/>
          <p:nvPr/>
        </p:nvSpPr>
        <p:spPr>
          <a:xfrm>
            <a:off x="832625" y="2753012"/>
            <a:ext cx="1090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ea typeface="Microsoft JhengHei" panose="020B0604030504040204" pitchFamily="34" charset="-120"/>
              </a:rPr>
              <a:t>bit</a:t>
            </a:r>
            <a:r>
              <a:rPr kumimoji="1" lang="zh-TW" altLang="en-US" b="1" dirty="0">
                <a:ea typeface="Microsoft JhengHei" panose="020B0604030504040204" pitchFamily="34" charset="-120"/>
              </a:rPr>
              <a:t> 位數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37B7DC6-8E00-201A-9736-E26CA7F324D3}"/>
              </a:ext>
            </a:extLst>
          </p:cNvPr>
          <p:cNvSpPr txBox="1"/>
          <p:nvPr/>
        </p:nvSpPr>
        <p:spPr>
          <a:xfrm>
            <a:off x="2864005" y="2717883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7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DB7D650-C7F5-E81A-5574-67EDD1E32885}"/>
              </a:ext>
            </a:extLst>
          </p:cNvPr>
          <p:cNvSpPr txBox="1"/>
          <p:nvPr/>
        </p:nvSpPr>
        <p:spPr>
          <a:xfrm>
            <a:off x="3734610" y="2717883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6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E73C640-BAB8-FF6C-67E6-6F7514505C14}"/>
              </a:ext>
            </a:extLst>
          </p:cNvPr>
          <p:cNvSpPr txBox="1"/>
          <p:nvPr/>
        </p:nvSpPr>
        <p:spPr>
          <a:xfrm>
            <a:off x="4605215" y="2717883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5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7D8AAC7-7554-0D0C-BF0E-3E15C1BDD3DF}"/>
              </a:ext>
            </a:extLst>
          </p:cNvPr>
          <p:cNvSpPr txBox="1"/>
          <p:nvPr/>
        </p:nvSpPr>
        <p:spPr>
          <a:xfrm>
            <a:off x="5475820" y="2717883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4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616255E-CF9F-BFE0-43C8-1B03F9CF231D}"/>
              </a:ext>
            </a:extLst>
          </p:cNvPr>
          <p:cNvSpPr txBox="1"/>
          <p:nvPr/>
        </p:nvSpPr>
        <p:spPr>
          <a:xfrm>
            <a:off x="6346425" y="2726751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3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A76D648-DE02-2441-CE5C-0F8E58E471BC}"/>
              </a:ext>
            </a:extLst>
          </p:cNvPr>
          <p:cNvSpPr txBox="1"/>
          <p:nvPr/>
        </p:nvSpPr>
        <p:spPr>
          <a:xfrm>
            <a:off x="7217030" y="2717883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54722FE-D15B-3A5F-96D1-EAA36ED1F275}"/>
              </a:ext>
            </a:extLst>
          </p:cNvPr>
          <p:cNvSpPr txBox="1"/>
          <p:nvPr/>
        </p:nvSpPr>
        <p:spPr>
          <a:xfrm>
            <a:off x="8087635" y="2717883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1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6A2CEB86-B12C-38B5-8C0C-1AA588BF178B}"/>
              </a:ext>
            </a:extLst>
          </p:cNvPr>
          <p:cNvSpPr txBox="1"/>
          <p:nvPr/>
        </p:nvSpPr>
        <p:spPr>
          <a:xfrm>
            <a:off x="8958238" y="2717883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0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D70E57FB-D255-455E-93DC-ADD35D1380EF}"/>
              </a:ext>
            </a:extLst>
          </p:cNvPr>
          <p:cNvSpPr txBox="1"/>
          <p:nvPr/>
        </p:nvSpPr>
        <p:spPr>
          <a:xfrm>
            <a:off x="832625" y="3178446"/>
            <a:ext cx="1583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b="1" dirty="0">
                <a:ea typeface="Microsoft JhengHei" panose="020B0604030504040204" pitchFamily="34" charset="-120"/>
              </a:rPr>
              <a:t>二進位 </a:t>
            </a:r>
            <a:r>
              <a:rPr kumimoji="1" lang="en-US" altLang="zh-TW" b="1" dirty="0">
                <a:ea typeface="Microsoft JhengHei" panose="020B0604030504040204" pitchFamily="34" charset="-120"/>
              </a:rPr>
              <a:t>(0</a:t>
            </a:r>
            <a:r>
              <a:rPr kumimoji="1" lang="zh-TW" altLang="en-US" b="1" dirty="0">
                <a:ea typeface="Microsoft JhengHei" panose="020B0604030504040204" pitchFamily="34" charset="-120"/>
              </a:rPr>
              <a:t>或</a:t>
            </a:r>
            <a:r>
              <a:rPr kumimoji="1" lang="en-US" altLang="zh-TW" b="1" dirty="0">
                <a:ea typeface="Microsoft JhengHei" panose="020B0604030504040204" pitchFamily="34" charset="-120"/>
              </a:rPr>
              <a:t>1)</a:t>
            </a:r>
            <a:endParaRPr kumimoji="1" lang="zh-TW" altLang="en-US" b="1" dirty="0">
              <a:ea typeface="Microsoft JhengHei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A26FAFD-63BF-0F6F-B675-53BEC930F802}"/>
              </a:ext>
            </a:extLst>
          </p:cNvPr>
          <p:cNvSpPr txBox="1"/>
          <p:nvPr/>
        </p:nvSpPr>
        <p:spPr>
          <a:xfrm>
            <a:off x="832625" y="3670080"/>
            <a:ext cx="1583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b="1" dirty="0">
                <a:ea typeface="Microsoft JhengHei" panose="020B0604030504040204" pitchFamily="34" charset="-120"/>
              </a:rPr>
              <a:t>十進位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06087B2-BB48-C33A-C094-29706CEAF477}"/>
              </a:ext>
            </a:extLst>
          </p:cNvPr>
          <p:cNvSpPr txBox="1"/>
          <p:nvPr/>
        </p:nvSpPr>
        <p:spPr>
          <a:xfrm>
            <a:off x="5459609" y="3670080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</a:t>
            </a:r>
            <a:r>
              <a:rPr kumimoji="1" lang="en-US" altLang="zh-TW" baseline="30000" dirty="0">
                <a:ea typeface="Microsoft JhengHei" panose="020B0604030504040204" pitchFamily="34" charset="-120"/>
              </a:rPr>
              <a:t>4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5E6CF27-B1FF-BC83-B1F6-2736CDFDBC38}"/>
              </a:ext>
            </a:extLst>
          </p:cNvPr>
          <p:cNvSpPr txBox="1"/>
          <p:nvPr/>
        </p:nvSpPr>
        <p:spPr>
          <a:xfrm>
            <a:off x="6334266" y="3670080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</a:t>
            </a:r>
            <a:r>
              <a:rPr kumimoji="1" lang="en-US" altLang="zh-TW" baseline="30000" dirty="0">
                <a:ea typeface="Microsoft JhengHei" panose="020B0604030504040204" pitchFamily="34" charset="-120"/>
              </a:rPr>
              <a:t>3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1CDC5D3E-4AF7-9766-412D-AEDC8AAE1312}"/>
              </a:ext>
            </a:extLst>
          </p:cNvPr>
          <p:cNvSpPr txBox="1"/>
          <p:nvPr/>
        </p:nvSpPr>
        <p:spPr>
          <a:xfrm>
            <a:off x="7208923" y="3670080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</a:t>
            </a:r>
            <a:r>
              <a:rPr kumimoji="1" lang="en-US" altLang="zh-TW" baseline="30000" dirty="0">
                <a:ea typeface="Microsoft JhengHei" panose="020B0604030504040204" pitchFamily="34" charset="-120"/>
              </a:rPr>
              <a:t>2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B997446D-43BB-D09C-DEED-6F750CEF56B5}"/>
              </a:ext>
            </a:extLst>
          </p:cNvPr>
          <p:cNvSpPr txBox="1"/>
          <p:nvPr/>
        </p:nvSpPr>
        <p:spPr>
          <a:xfrm>
            <a:off x="8083580" y="3670080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</a:t>
            </a:r>
            <a:r>
              <a:rPr kumimoji="1" lang="en-US" altLang="zh-TW" baseline="30000" dirty="0">
                <a:ea typeface="Microsoft JhengHei" panose="020B0604030504040204" pitchFamily="34" charset="-120"/>
              </a:rPr>
              <a:t>1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9B40C89-90AA-D136-5325-67019AD5C11C}"/>
              </a:ext>
            </a:extLst>
          </p:cNvPr>
          <p:cNvSpPr txBox="1"/>
          <p:nvPr/>
        </p:nvSpPr>
        <p:spPr>
          <a:xfrm>
            <a:off x="8958238" y="3670080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</a:t>
            </a:r>
            <a:r>
              <a:rPr kumimoji="1" lang="en-US" altLang="zh-TW" baseline="30000" dirty="0">
                <a:ea typeface="Microsoft JhengHei" panose="020B0604030504040204" pitchFamily="34" charset="-120"/>
              </a:rPr>
              <a:t>0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7F614FE2-951E-B7D0-2DF3-377EEBEA8696}"/>
              </a:ext>
            </a:extLst>
          </p:cNvPr>
          <p:cNvSpPr txBox="1"/>
          <p:nvPr/>
        </p:nvSpPr>
        <p:spPr>
          <a:xfrm>
            <a:off x="9478535" y="3670080"/>
            <a:ext cx="2713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=-128+16+8+4+2+1=-97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525A744-55BD-A2B6-4988-CAC775E35C5F}"/>
              </a:ext>
            </a:extLst>
          </p:cNvPr>
          <p:cNvSpPr txBox="1"/>
          <p:nvPr/>
        </p:nvSpPr>
        <p:spPr>
          <a:xfrm>
            <a:off x="653142" y="5952420"/>
            <a:ext cx="9620847" cy="46314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dirty="0">
                <a:ea typeface="Microsoft JhengHei" panose="020B0604030504040204" pitchFamily="34" charset="-120"/>
              </a:rPr>
              <a:t>因此，</a:t>
            </a:r>
            <a:r>
              <a:rPr kumimoji="1" lang="en-US" altLang="zh-TW" dirty="0">
                <a:ea typeface="Microsoft JhengHei" panose="020B0604030504040204" pitchFamily="34" charset="-120"/>
              </a:rPr>
              <a:t>signed int8</a:t>
            </a:r>
            <a:r>
              <a:rPr kumimoji="1" lang="zh-TW" altLang="en-US" dirty="0">
                <a:ea typeface="Microsoft JhengHei" panose="020B0604030504040204" pitchFamily="34" charset="-120"/>
              </a:rPr>
              <a:t> 的範圍為 </a:t>
            </a:r>
            <a:r>
              <a:rPr kumimoji="1" lang="en-US" altLang="zh-TW" dirty="0">
                <a:solidFill>
                  <a:srgbClr val="FF0000"/>
                </a:solidFill>
                <a:ea typeface="Microsoft JhengHei" panose="020B0604030504040204" pitchFamily="34" charset="-120"/>
              </a:rPr>
              <a:t>-128 </a:t>
            </a:r>
            <a:r>
              <a:rPr kumimoji="1" lang="zh-TW" altLang="en-US" dirty="0">
                <a:solidFill>
                  <a:srgbClr val="FF0000"/>
                </a:solidFill>
                <a:ea typeface="Microsoft JhengHei" panose="020B0604030504040204" pitchFamily="34" charset="-120"/>
              </a:rPr>
              <a:t>到 </a:t>
            </a:r>
            <a:r>
              <a:rPr kumimoji="1" lang="en-US" altLang="zh-TW" dirty="0">
                <a:solidFill>
                  <a:srgbClr val="FF0000"/>
                </a:solidFill>
                <a:ea typeface="Microsoft JhengHei" panose="020B0604030504040204" pitchFamily="34" charset="-120"/>
              </a:rPr>
              <a:t>+127</a:t>
            </a:r>
            <a:endParaRPr kumimoji="1" lang="zh-TW" altLang="en-US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  <p:graphicFrame>
        <p:nvGraphicFramePr>
          <p:cNvPr id="68" name="表格 67">
            <a:extLst>
              <a:ext uri="{FF2B5EF4-FFF2-40B4-BE49-F238E27FC236}">
                <a16:creationId xmlns:a16="http://schemas.microsoft.com/office/drawing/2014/main" id="{463203C5-74F8-80EE-1686-D5F4827D98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6418299"/>
              </p:ext>
            </p:extLst>
          </p:nvPr>
        </p:nvGraphicFramePr>
        <p:xfrm>
          <a:off x="2567259" y="4716185"/>
          <a:ext cx="6978184" cy="4697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2273">
                  <a:extLst>
                    <a:ext uri="{9D8B030D-6E8A-4147-A177-3AD203B41FA5}">
                      <a16:colId xmlns:a16="http://schemas.microsoft.com/office/drawing/2014/main" val="3263410495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23738763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2396915141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2814135133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510895683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3125052541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1006270461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3804571166"/>
                    </a:ext>
                  </a:extLst>
                </a:gridCol>
              </a:tblGrid>
              <a:tr h="46979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259392"/>
                  </a:ext>
                </a:extLst>
              </a:tr>
            </a:tbl>
          </a:graphicData>
        </a:graphic>
      </p:graphicFrame>
      <p:sp>
        <p:nvSpPr>
          <p:cNvPr id="69" name="文字方塊 68">
            <a:extLst>
              <a:ext uri="{FF2B5EF4-FFF2-40B4-BE49-F238E27FC236}">
                <a16:creationId xmlns:a16="http://schemas.microsoft.com/office/drawing/2014/main" id="{D45FA8CB-D932-F941-AA2E-50BD05E61402}"/>
              </a:ext>
            </a:extLst>
          </p:cNvPr>
          <p:cNvSpPr txBox="1"/>
          <p:nvPr/>
        </p:nvSpPr>
        <p:spPr>
          <a:xfrm>
            <a:off x="832625" y="4373114"/>
            <a:ext cx="1090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ea typeface="Microsoft JhengHei" panose="020B0604030504040204" pitchFamily="34" charset="-120"/>
              </a:rPr>
              <a:t>bit</a:t>
            </a:r>
            <a:r>
              <a:rPr kumimoji="1" lang="zh-TW" altLang="en-US" b="1" dirty="0">
                <a:ea typeface="Microsoft JhengHei" panose="020B0604030504040204" pitchFamily="34" charset="-120"/>
              </a:rPr>
              <a:t> 位數</a:t>
            </a: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9A5B9098-BB33-69B2-1B30-DE1F456C20CA}"/>
              </a:ext>
            </a:extLst>
          </p:cNvPr>
          <p:cNvSpPr txBox="1"/>
          <p:nvPr/>
        </p:nvSpPr>
        <p:spPr>
          <a:xfrm>
            <a:off x="2864005" y="4337985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7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71" name="文字方塊 70">
            <a:extLst>
              <a:ext uri="{FF2B5EF4-FFF2-40B4-BE49-F238E27FC236}">
                <a16:creationId xmlns:a16="http://schemas.microsoft.com/office/drawing/2014/main" id="{7A61892A-C737-F906-C24E-2CFF83927FB0}"/>
              </a:ext>
            </a:extLst>
          </p:cNvPr>
          <p:cNvSpPr txBox="1"/>
          <p:nvPr/>
        </p:nvSpPr>
        <p:spPr>
          <a:xfrm>
            <a:off x="3734610" y="4337985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6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72" name="文字方塊 71">
            <a:extLst>
              <a:ext uri="{FF2B5EF4-FFF2-40B4-BE49-F238E27FC236}">
                <a16:creationId xmlns:a16="http://schemas.microsoft.com/office/drawing/2014/main" id="{F426C7B6-5F2D-10D6-B7FF-2A0379D6D4F9}"/>
              </a:ext>
            </a:extLst>
          </p:cNvPr>
          <p:cNvSpPr txBox="1"/>
          <p:nvPr/>
        </p:nvSpPr>
        <p:spPr>
          <a:xfrm>
            <a:off x="4605215" y="4337985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5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6695AAC7-12F5-B3B6-AC64-030C082E4244}"/>
              </a:ext>
            </a:extLst>
          </p:cNvPr>
          <p:cNvSpPr txBox="1"/>
          <p:nvPr/>
        </p:nvSpPr>
        <p:spPr>
          <a:xfrm>
            <a:off x="5475820" y="4337985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4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9B5610A7-F3A4-FCB6-2950-CAFBD869DA72}"/>
              </a:ext>
            </a:extLst>
          </p:cNvPr>
          <p:cNvSpPr txBox="1"/>
          <p:nvPr/>
        </p:nvSpPr>
        <p:spPr>
          <a:xfrm>
            <a:off x="6346425" y="4346853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3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48C30075-7A2D-36F9-2187-7078FE1C963B}"/>
              </a:ext>
            </a:extLst>
          </p:cNvPr>
          <p:cNvSpPr txBox="1"/>
          <p:nvPr/>
        </p:nvSpPr>
        <p:spPr>
          <a:xfrm>
            <a:off x="7217030" y="4337985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59DA5C4F-EF9A-7A67-575B-EF95A8092CE9}"/>
              </a:ext>
            </a:extLst>
          </p:cNvPr>
          <p:cNvSpPr txBox="1"/>
          <p:nvPr/>
        </p:nvSpPr>
        <p:spPr>
          <a:xfrm>
            <a:off x="8087635" y="4337985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1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80C52D46-9D06-9AA9-FC42-F8850532C9F9}"/>
              </a:ext>
            </a:extLst>
          </p:cNvPr>
          <p:cNvSpPr txBox="1"/>
          <p:nvPr/>
        </p:nvSpPr>
        <p:spPr>
          <a:xfrm>
            <a:off x="8958238" y="4337985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0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3CC10056-2DA9-3FC3-45BE-CD11FA060699}"/>
              </a:ext>
            </a:extLst>
          </p:cNvPr>
          <p:cNvSpPr txBox="1"/>
          <p:nvPr/>
        </p:nvSpPr>
        <p:spPr>
          <a:xfrm>
            <a:off x="832625" y="4798548"/>
            <a:ext cx="1583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b="1" dirty="0">
                <a:ea typeface="Microsoft JhengHei" panose="020B0604030504040204" pitchFamily="34" charset="-120"/>
              </a:rPr>
              <a:t>二進位</a:t>
            </a:r>
            <a:r>
              <a:rPr kumimoji="1" lang="en-US" altLang="zh-TW" b="1" dirty="0">
                <a:ea typeface="Microsoft JhengHei" panose="020B0604030504040204" pitchFamily="34" charset="-120"/>
              </a:rPr>
              <a:t> (0</a:t>
            </a:r>
            <a:r>
              <a:rPr kumimoji="1" lang="zh-TW" altLang="en-US" b="1" dirty="0">
                <a:ea typeface="Microsoft JhengHei" panose="020B0604030504040204" pitchFamily="34" charset="-120"/>
              </a:rPr>
              <a:t>或</a:t>
            </a:r>
            <a:r>
              <a:rPr kumimoji="1" lang="en-US" altLang="zh-TW" b="1" dirty="0">
                <a:ea typeface="Microsoft JhengHei" panose="020B0604030504040204" pitchFamily="34" charset="-120"/>
              </a:rPr>
              <a:t>1)</a:t>
            </a:r>
            <a:endParaRPr kumimoji="1" lang="zh-TW" altLang="en-US" b="1" dirty="0">
              <a:ea typeface="Microsoft JhengHei" panose="020B0604030504040204" pitchFamily="34" charset="-120"/>
            </a:endParaRPr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E981478A-5B47-14B5-1362-F32B7CEC7789}"/>
              </a:ext>
            </a:extLst>
          </p:cNvPr>
          <p:cNvSpPr txBox="1"/>
          <p:nvPr/>
        </p:nvSpPr>
        <p:spPr>
          <a:xfrm>
            <a:off x="832625" y="5290182"/>
            <a:ext cx="1583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b="1" dirty="0">
                <a:ea typeface="Microsoft JhengHei" panose="020B0604030504040204" pitchFamily="34" charset="-120"/>
              </a:rPr>
              <a:t>十進位</a:t>
            </a:r>
          </a:p>
        </p:txBody>
      </p:sp>
      <p:sp>
        <p:nvSpPr>
          <p:cNvPr id="86" name="文字方塊 85">
            <a:extLst>
              <a:ext uri="{FF2B5EF4-FFF2-40B4-BE49-F238E27FC236}">
                <a16:creationId xmlns:a16="http://schemas.microsoft.com/office/drawing/2014/main" id="{0B4F7B30-CBC0-7E74-1C19-44227F4A2B4F}"/>
              </a:ext>
            </a:extLst>
          </p:cNvPr>
          <p:cNvSpPr txBox="1"/>
          <p:nvPr/>
        </p:nvSpPr>
        <p:spPr>
          <a:xfrm>
            <a:off x="9478535" y="5290182"/>
            <a:ext cx="2616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=64+32+16+8+4+2+1=127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B644AB8-EA98-A99A-984F-F9F87649A578}"/>
              </a:ext>
            </a:extLst>
          </p:cNvPr>
          <p:cNvSpPr txBox="1"/>
          <p:nvPr/>
        </p:nvSpPr>
        <p:spPr>
          <a:xfrm>
            <a:off x="2752942" y="3670080"/>
            <a:ext cx="50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-2</a:t>
            </a:r>
            <a:r>
              <a:rPr kumimoji="1" lang="en-US" altLang="zh-TW" baseline="30000" dirty="0">
                <a:ea typeface="Microsoft JhengHei" panose="020B0604030504040204" pitchFamily="34" charset="-120"/>
              </a:rPr>
              <a:t>7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8C0E9DA-824C-B630-4566-F120DCDF17B5}"/>
              </a:ext>
            </a:extLst>
          </p:cNvPr>
          <p:cNvSpPr txBox="1"/>
          <p:nvPr/>
        </p:nvSpPr>
        <p:spPr>
          <a:xfrm>
            <a:off x="5475820" y="5289089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</a:t>
            </a:r>
            <a:r>
              <a:rPr kumimoji="1" lang="en-US" altLang="zh-TW" baseline="30000" dirty="0">
                <a:ea typeface="Microsoft JhengHei" panose="020B0604030504040204" pitchFamily="34" charset="-120"/>
              </a:rPr>
              <a:t>4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36185D9-12D3-1A7B-B525-A043BA2EE58E}"/>
              </a:ext>
            </a:extLst>
          </p:cNvPr>
          <p:cNvSpPr txBox="1"/>
          <p:nvPr/>
        </p:nvSpPr>
        <p:spPr>
          <a:xfrm>
            <a:off x="6350477" y="5289089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</a:t>
            </a:r>
            <a:r>
              <a:rPr kumimoji="1" lang="en-US" altLang="zh-TW" baseline="30000" dirty="0">
                <a:ea typeface="Microsoft JhengHei" panose="020B0604030504040204" pitchFamily="34" charset="-120"/>
              </a:rPr>
              <a:t>3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E6E2304-811C-1915-ABDA-71F7D353E45E}"/>
              </a:ext>
            </a:extLst>
          </p:cNvPr>
          <p:cNvSpPr txBox="1"/>
          <p:nvPr/>
        </p:nvSpPr>
        <p:spPr>
          <a:xfrm>
            <a:off x="7225134" y="5289089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</a:t>
            </a:r>
            <a:r>
              <a:rPr kumimoji="1" lang="en-US" altLang="zh-TW" baseline="30000" dirty="0">
                <a:ea typeface="Microsoft JhengHei" panose="020B0604030504040204" pitchFamily="34" charset="-120"/>
              </a:rPr>
              <a:t>2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1E4614E-BB71-02B8-AE34-5B43619B2FDC}"/>
              </a:ext>
            </a:extLst>
          </p:cNvPr>
          <p:cNvSpPr txBox="1"/>
          <p:nvPr/>
        </p:nvSpPr>
        <p:spPr>
          <a:xfrm>
            <a:off x="8099791" y="5289089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</a:t>
            </a:r>
            <a:r>
              <a:rPr kumimoji="1" lang="en-US" altLang="zh-TW" baseline="30000" dirty="0">
                <a:ea typeface="Microsoft JhengHei" panose="020B0604030504040204" pitchFamily="34" charset="-120"/>
              </a:rPr>
              <a:t>1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0594FA83-06F8-5248-6D55-B1547BEAF41D}"/>
              </a:ext>
            </a:extLst>
          </p:cNvPr>
          <p:cNvSpPr txBox="1"/>
          <p:nvPr/>
        </p:nvSpPr>
        <p:spPr>
          <a:xfrm>
            <a:off x="8974449" y="5289089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</a:t>
            </a:r>
            <a:r>
              <a:rPr kumimoji="1" lang="en-US" altLang="zh-TW" baseline="30000" dirty="0">
                <a:ea typeface="Microsoft JhengHei" panose="020B0604030504040204" pitchFamily="34" charset="-120"/>
              </a:rPr>
              <a:t>0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FD51568-3511-1D89-3A2A-24803F65C223}"/>
              </a:ext>
            </a:extLst>
          </p:cNvPr>
          <p:cNvSpPr txBox="1"/>
          <p:nvPr/>
        </p:nvSpPr>
        <p:spPr>
          <a:xfrm>
            <a:off x="3734610" y="5289089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</a:t>
            </a:r>
            <a:r>
              <a:rPr kumimoji="1" lang="en-US" altLang="zh-TW" baseline="30000" dirty="0">
                <a:ea typeface="Microsoft JhengHei" panose="020B0604030504040204" pitchFamily="34" charset="-120"/>
              </a:rPr>
              <a:t>6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DE77209B-0615-3B32-6A50-B6B06D18A792}"/>
              </a:ext>
            </a:extLst>
          </p:cNvPr>
          <p:cNvSpPr txBox="1"/>
          <p:nvPr/>
        </p:nvSpPr>
        <p:spPr>
          <a:xfrm>
            <a:off x="4609267" y="5289089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</a:t>
            </a:r>
            <a:r>
              <a:rPr kumimoji="1" lang="en-US" altLang="zh-TW" baseline="30000" dirty="0">
                <a:ea typeface="Microsoft JhengHei" panose="020B0604030504040204" pitchFamily="34" charset="-120"/>
              </a:rPr>
              <a:t>5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778172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6078D6-53FD-CE39-EB80-1807613EA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算出負數的二進位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電腦背後作法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429E644-89A2-BF48-6645-AC4FD313A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6C1408A-1174-9C2F-51BE-4E1E51D7CC50}"/>
              </a:ext>
            </a:extLst>
          </p:cNvPr>
          <p:cNvSpPr txBox="1"/>
          <p:nvPr/>
        </p:nvSpPr>
        <p:spPr>
          <a:xfrm>
            <a:off x="653142" y="2654586"/>
            <a:ext cx="1583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b="1" dirty="0">
                <a:ea typeface="Microsoft JhengHei" panose="020B0604030504040204" pitchFamily="34" charset="-120"/>
              </a:rPr>
              <a:t>十進位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F8CA28D-406A-BCE1-AA92-0D366B78F5D5}"/>
              </a:ext>
            </a:extLst>
          </p:cNvPr>
          <p:cNvSpPr txBox="1"/>
          <p:nvPr/>
        </p:nvSpPr>
        <p:spPr>
          <a:xfrm>
            <a:off x="9233210" y="2653493"/>
            <a:ext cx="2272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=4+1=5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A3AAB1E-9AD3-8F42-75E3-A163E77D1B9F}"/>
              </a:ext>
            </a:extLst>
          </p:cNvPr>
          <p:cNvSpPr txBox="1"/>
          <p:nvPr/>
        </p:nvSpPr>
        <p:spPr>
          <a:xfrm>
            <a:off x="7045651" y="2653493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</a:t>
            </a:r>
            <a:r>
              <a:rPr kumimoji="1" lang="en-US" altLang="zh-TW" baseline="30000" dirty="0">
                <a:ea typeface="Microsoft JhengHei" panose="020B0604030504040204" pitchFamily="34" charset="-120"/>
              </a:rPr>
              <a:t>2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6126717-82F3-F471-604C-541E03D5F311}"/>
              </a:ext>
            </a:extLst>
          </p:cNvPr>
          <p:cNvSpPr txBox="1"/>
          <p:nvPr/>
        </p:nvSpPr>
        <p:spPr>
          <a:xfrm>
            <a:off x="8794966" y="2653493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</a:t>
            </a:r>
            <a:r>
              <a:rPr kumimoji="1" lang="en-US" altLang="zh-TW" baseline="30000" dirty="0">
                <a:ea typeface="Microsoft JhengHei" panose="020B0604030504040204" pitchFamily="34" charset="-120"/>
              </a:rPr>
              <a:t>0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4EAEDD8-6185-88FD-C250-8C6FCAF3A081}"/>
              </a:ext>
            </a:extLst>
          </p:cNvPr>
          <p:cNvSpPr txBox="1"/>
          <p:nvPr/>
        </p:nvSpPr>
        <p:spPr>
          <a:xfrm>
            <a:off x="653142" y="1590909"/>
            <a:ext cx="9620847" cy="878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dirty="0">
                <a:ea typeface="Microsoft JhengHei" panose="020B0604030504040204" pitchFamily="34" charset="-120"/>
              </a:rPr>
              <a:t>假設現在要算</a:t>
            </a:r>
            <a:r>
              <a:rPr kumimoji="1" lang="en-US" altLang="zh-TW" dirty="0">
                <a:ea typeface="Microsoft JhengHei" panose="020B0604030504040204" pitchFamily="34" charset="-120"/>
              </a:rPr>
              <a:t>-5</a:t>
            </a:r>
            <a:r>
              <a:rPr kumimoji="1" lang="zh-TW" altLang="en-US" dirty="0">
                <a:ea typeface="Microsoft JhengHei" panose="020B0604030504040204" pitchFamily="34" charset="-120"/>
              </a:rPr>
              <a:t>的二進位</a:t>
            </a:r>
            <a:endParaRPr kumimoji="1" lang="en-US" altLang="zh-TW" dirty="0"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dirty="0">
                <a:ea typeface="Microsoft JhengHei" panose="020B0604030504040204" pitchFamily="34" charset="-120"/>
              </a:rPr>
              <a:t>先算</a:t>
            </a:r>
            <a:r>
              <a:rPr kumimoji="1" lang="en-US" altLang="zh-TW" dirty="0">
                <a:ea typeface="Microsoft JhengHei" panose="020B0604030504040204" pitchFamily="34" charset="-120"/>
              </a:rPr>
              <a:t>+5</a:t>
            </a:r>
            <a:r>
              <a:rPr kumimoji="1" lang="zh-TW" altLang="en-US" dirty="0">
                <a:ea typeface="Microsoft JhengHei" panose="020B0604030504040204" pitchFamily="34" charset="-120"/>
              </a:rPr>
              <a:t>的二進位：</a:t>
            </a:r>
            <a:endParaRPr kumimoji="1" lang="en-US" altLang="zh-TW" dirty="0">
              <a:ea typeface="Microsoft JhengHei" panose="020B0604030504040204" pitchFamily="34" charset="-120"/>
            </a:endParaRPr>
          </a:p>
        </p:txBody>
      </p:sp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15352ADF-8319-B266-425C-3322C32117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158550"/>
              </p:ext>
            </p:extLst>
          </p:nvPr>
        </p:nvGraphicFramePr>
        <p:xfrm>
          <a:off x="2396273" y="3132431"/>
          <a:ext cx="6978184" cy="4697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2273">
                  <a:extLst>
                    <a:ext uri="{9D8B030D-6E8A-4147-A177-3AD203B41FA5}">
                      <a16:colId xmlns:a16="http://schemas.microsoft.com/office/drawing/2014/main" val="3263410495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23738763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2396915141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2814135133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510895683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3125052541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1006270461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3804571166"/>
                    </a:ext>
                  </a:extLst>
                </a:gridCol>
              </a:tblGrid>
              <a:tr h="46979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259392"/>
                  </a:ext>
                </a:extLst>
              </a:tr>
            </a:tbl>
          </a:graphicData>
        </a:graphic>
      </p:graphicFrame>
      <p:sp>
        <p:nvSpPr>
          <p:cNvPr id="27" name="文字方塊 26">
            <a:extLst>
              <a:ext uri="{FF2B5EF4-FFF2-40B4-BE49-F238E27FC236}">
                <a16:creationId xmlns:a16="http://schemas.microsoft.com/office/drawing/2014/main" id="{35B13D54-D910-4D51-2511-B84910322CA8}"/>
              </a:ext>
            </a:extLst>
          </p:cNvPr>
          <p:cNvSpPr txBox="1"/>
          <p:nvPr/>
        </p:nvSpPr>
        <p:spPr>
          <a:xfrm>
            <a:off x="653142" y="3182663"/>
            <a:ext cx="1583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b="1" dirty="0">
                <a:ea typeface="Microsoft JhengHei" panose="020B0604030504040204" pitchFamily="34" charset="-120"/>
              </a:rPr>
              <a:t>二進位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2D4ADC0-4D10-6852-8065-9688324ACEAF}"/>
              </a:ext>
            </a:extLst>
          </p:cNvPr>
          <p:cNvSpPr txBox="1"/>
          <p:nvPr/>
        </p:nvSpPr>
        <p:spPr>
          <a:xfrm>
            <a:off x="653142" y="3779880"/>
            <a:ext cx="9620847" cy="463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dirty="0">
                <a:ea typeface="Microsoft JhengHei" panose="020B0604030504040204" pitchFamily="34" charset="-120"/>
              </a:rPr>
              <a:t>取反 </a:t>
            </a:r>
            <a:r>
              <a:rPr kumimoji="1" lang="en-US" altLang="zh-TW" dirty="0">
                <a:ea typeface="Microsoft JhengHei" panose="020B0604030504040204" pitchFamily="34" charset="-120"/>
              </a:rPr>
              <a:t>(1</a:t>
            </a:r>
            <a:r>
              <a:rPr kumimoji="1" lang="zh-TW" altLang="en-US" dirty="0">
                <a:ea typeface="Microsoft JhengHei" panose="020B0604030504040204" pitchFamily="34" charset="-120"/>
              </a:rPr>
              <a:t>換成</a:t>
            </a:r>
            <a:r>
              <a:rPr kumimoji="1" lang="en-US" altLang="zh-TW" dirty="0">
                <a:ea typeface="Microsoft JhengHei" panose="020B0604030504040204" pitchFamily="34" charset="-120"/>
              </a:rPr>
              <a:t>0</a:t>
            </a:r>
            <a:r>
              <a:rPr kumimoji="1" lang="zh-TW" altLang="en-US" dirty="0">
                <a:ea typeface="Microsoft JhengHei" panose="020B0604030504040204" pitchFamily="34" charset="-120"/>
              </a:rPr>
              <a:t>，</a:t>
            </a:r>
            <a:r>
              <a:rPr kumimoji="1" lang="en-US" altLang="zh-TW" dirty="0">
                <a:ea typeface="Microsoft JhengHei" panose="020B0604030504040204" pitchFamily="34" charset="-120"/>
              </a:rPr>
              <a:t>0</a:t>
            </a:r>
            <a:r>
              <a:rPr kumimoji="1" lang="zh-TW" altLang="en-US" dirty="0">
                <a:ea typeface="Microsoft JhengHei" panose="020B0604030504040204" pitchFamily="34" charset="-120"/>
              </a:rPr>
              <a:t>換成</a:t>
            </a:r>
            <a:r>
              <a:rPr kumimoji="1" lang="en-US" altLang="zh-TW" dirty="0">
                <a:ea typeface="Microsoft JhengHei" panose="020B0604030504040204" pitchFamily="34" charset="-120"/>
              </a:rPr>
              <a:t>1)</a:t>
            </a:r>
            <a:r>
              <a:rPr kumimoji="1" lang="zh-TW" altLang="en-US" dirty="0">
                <a:ea typeface="Microsoft JhengHei" panose="020B0604030504040204" pitchFamily="34" charset="-120"/>
              </a:rPr>
              <a:t>：</a:t>
            </a:r>
            <a:endParaRPr kumimoji="1" lang="en-US" altLang="zh-TW" dirty="0">
              <a:ea typeface="Microsoft JhengHei" panose="020B0604030504040204" pitchFamily="34" charset="-120"/>
            </a:endParaRPr>
          </a:p>
        </p:txBody>
      </p:sp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8A21579F-7372-ED48-BB2F-5ADCD6ACD6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612129"/>
              </p:ext>
            </p:extLst>
          </p:nvPr>
        </p:nvGraphicFramePr>
        <p:xfrm>
          <a:off x="2396273" y="4515725"/>
          <a:ext cx="6978184" cy="4697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2273">
                  <a:extLst>
                    <a:ext uri="{9D8B030D-6E8A-4147-A177-3AD203B41FA5}">
                      <a16:colId xmlns:a16="http://schemas.microsoft.com/office/drawing/2014/main" val="3263410495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23738763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2396915141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2814135133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510895683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3125052541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1006270461"/>
                    </a:ext>
                  </a:extLst>
                </a:gridCol>
                <a:gridCol w="872273">
                  <a:extLst>
                    <a:ext uri="{9D8B030D-6E8A-4147-A177-3AD203B41FA5}">
                      <a16:colId xmlns:a16="http://schemas.microsoft.com/office/drawing/2014/main" val="3804571166"/>
                    </a:ext>
                  </a:extLst>
                </a:gridCol>
              </a:tblGrid>
              <a:tr h="46979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zh-TW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0259392"/>
                  </a:ext>
                </a:extLst>
              </a:tr>
            </a:tbl>
          </a:graphicData>
        </a:graphic>
      </p:graphicFrame>
      <p:sp>
        <p:nvSpPr>
          <p:cNvPr id="30" name="文字方塊 29">
            <a:extLst>
              <a:ext uri="{FF2B5EF4-FFF2-40B4-BE49-F238E27FC236}">
                <a16:creationId xmlns:a16="http://schemas.microsoft.com/office/drawing/2014/main" id="{0A49BF45-B935-904A-938A-989327BF17CE}"/>
              </a:ext>
            </a:extLst>
          </p:cNvPr>
          <p:cNvSpPr txBox="1"/>
          <p:nvPr/>
        </p:nvSpPr>
        <p:spPr>
          <a:xfrm>
            <a:off x="653142" y="4565957"/>
            <a:ext cx="1583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b="1" dirty="0">
                <a:ea typeface="Microsoft JhengHei" panose="020B0604030504040204" pitchFamily="34" charset="-120"/>
              </a:rPr>
              <a:t>二進位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AF3337F2-4A02-49D1-B2E2-B41321CA4DCC}"/>
              </a:ext>
            </a:extLst>
          </p:cNvPr>
          <p:cNvSpPr txBox="1"/>
          <p:nvPr/>
        </p:nvSpPr>
        <p:spPr>
          <a:xfrm>
            <a:off x="5296058" y="5073561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</a:t>
            </a:r>
            <a:r>
              <a:rPr kumimoji="1" lang="en-US" altLang="zh-TW" baseline="30000" dirty="0">
                <a:ea typeface="Microsoft JhengHei" panose="020B0604030504040204" pitchFamily="34" charset="-120"/>
              </a:rPr>
              <a:t>4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25F82D47-8BD3-7D95-A78E-60CF5DFB3B1D}"/>
              </a:ext>
            </a:extLst>
          </p:cNvPr>
          <p:cNvSpPr txBox="1"/>
          <p:nvPr/>
        </p:nvSpPr>
        <p:spPr>
          <a:xfrm>
            <a:off x="6185583" y="5073561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</a:t>
            </a:r>
            <a:r>
              <a:rPr kumimoji="1" lang="en-US" altLang="zh-TW" baseline="30000" dirty="0">
                <a:ea typeface="Microsoft JhengHei" panose="020B0604030504040204" pitchFamily="34" charset="-120"/>
              </a:rPr>
              <a:t>3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CF1A5DCA-FACE-92FC-088D-FE3194907D09}"/>
              </a:ext>
            </a:extLst>
          </p:cNvPr>
          <p:cNvSpPr txBox="1"/>
          <p:nvPr/>
        </p:nvSpPr>
        <p:spPr>
          <a:xfrm>
            <a:off x="2604259" y="5073561"/>
            <a:ext cx="506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-2</a:t>
            </a:r>
            <a:r>
              <a:rPr kumimoji="1" lang="en-US" altLang="zh-TW" baseline="30000" dirty="0">
                <a:ea typeface="Microsoft JhengHei" panose="020B0604030504040204" pitchFamily="34" charset="-120"/>
              </a:rPr>
              <a:t>7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94DA882-5A9B-470E-DF36-C9CFC5E9BB96}"/>
              </a:ext>
            </a:extLst>
          </p:cNvPr>
          <p:cNvSpPr txBox="1"/>
          <p:nvPr/>
        </p:nvSpPr>
        <p:spPr>
          <a:xfrm>
            <a:off x="7897237" y="5073561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</a:t>
            </a:r>
            <a:r>
              <a:rPr kumimoji="1" lang="en-US" altLang="zh-TW" baseline="30000" dirty="0">
                <a:ea typeface="Microsoft JhengHei" panose="020B0604030504040204" pitchFamily="34" charset="-120"/>
              </a:rPr>
              <a:t>1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F06B8742-59EF-047E-E209-33C1FDFCB06A}"/>
              </a:ext>
            </a:extLst>
          </p:cNvPr>
          <p:cNvSpPr txBox="1"/>
          <p:nvPr/>
        </p:nvSpPr>
        <p:spPr>
          <a:xfrm>
            <a:off x="3569291" y="5073561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</a:t>
            </a:r>
            <a:r>
              <a:rPr kumimoji="1" lang="en-US" altLang="zh-TW" baseline="30000" dirty="0">
                <a:ea typeface="Microsoft JhengHei" panose="020B0604030504040204" pitchFamily="34" charset="-120"/>
              </a:rPr>
              <a:t>6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C528AE7E-9589-7993-ABB4-999009450EB6}"/>
              </a:ext>
            </a:extLst>
          </p:cNvPr>
          <p:cNvSpPr txBox="1"/>
          <p:nvPr/>
        </p:nvSpPr>
        <p:spPr>
          <a:xfrm>
            <a:off x="4443948" y="5073561"/>
            <a:ext cx="37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2</a:t>
            </a:r>
            <a:r>
              <a:rPr kumimoji="1" lang="en-US" altLang="zh-TW" baseline="30000" dirty="0">
                <a:ea typeface="Microsoft JhengHei" panose="020B0604030504040204" pitchFamily="34" charset="-120"/>
              </a:rPr>
              <a:t>5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8015447-7961-1182-388D-A12796E187E6}"/>
              </a:ext>
            </a:extLst>
          </p:cNvPr>
          <p:cNvSpPr txBox="1"/>
          <p:nvPr/>
        </p:nvSpPr>
        <p:spPr>
          <a:xfrm>
            <a:off x="9233210" y="5059792"/>
            <a:ext cx="2772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=-128+64+32+16+8+2</a:t>
            </a:r>
            <a:r>
              <a:rPr kumimoji="1" lang="en-US" altLang="zh-TW" dirty="0">
                <a:solidFill>
                  <a:srgbClr val="FF0000"/>
                </a:solidFill>
                <a:ea typeface="Microsoft JhengHei" panose="020B0604030504040204" pitchFamily="34" charset="-120"/>
              </a:rPr>
              <a:t>+1</a:t>
            </a:r>
            <a:r>
              <a:rPr kumimoji="1" lang="en-US" altLang="zh-TW" dirty="0">
                <a:ea typeface="Microsoft JhengHei" panose="020B0604030504040204" pitchFamily="34" charset="-120"/>
              </a:rPr>
              <a:t>=-5</a:t>
            </a:r>
            <a:endParaRPr kumimoji="1" lang="zh-TW" altLang="en-US" baseline="30000" dirty="0">
              <a:ea typeface="Microsoft JhengHei" panose="020B0604030504040204" pitchFamily="34" charset="-12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0BBAE34A-7882-9FEA-8E0C-8001D2476A13}"/>
              </a:ext>
            </a:extLst>
          </p:cNvPr>
          <p:cNvSpPr txBox="1"/>
          <p:nvPr/>
        </p:nvSpPr>
        <p:spPr>
          <a:xfrm>
            <a:off x="8735864" y="5073561"/>
            <a:ext cx="438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ea typeface="Microsoft JhengHei" panose="020B0604030504040204" pitchFamily="34" charset="-120"/>
              </a:rPr>
              <a:t>+1</a:t>
            </a:r>
            <a:endParaRPr kumimoji="1" lang="zh-TW" altLang="en-US" baseline="300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512942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2AB082-E550-9631-F6A9-2AC094C0F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From FP32 to int4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D2360CE-0618-EA2D-7C55-CB753C9E0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33</a:t>
            </a:fld>
            <a:endParaRPr lang="en-US" dirty="0"/>
          </a:p>
        </p:txBody>
      </p:sp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C6FC29EF-5C8D-A8C5-EBB9-79B9129F8931}"/>
              </a:ext>
            </a:extLst>
          </p:cNvPr>
          <p:cNvCxnSpPr>
            <a:cxnSpLocks/>
          </p:cNvCxnSpPr>
          <p:nvPr/>
        </p:nvCxnSpPr>
        <p:spPr>
          <a:xfrm>
            <a:off x="5628806" y="4669434"/>
            <a:ext cx="197870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21FE6A96-85A8-E956-83FC-C69919C139B8}"/>
              </a:ext>
            </a:extLst>
          </p:cNvPr>
          <p:cNvCxnSpPr>
            <a:cxnSpLocks/>
          </p:cNvCxnSpPr>
          <p:nvPr/>
        </p:nvCxnSpPr>
        <p:spPr>
          <a:xfrm>
            <a:off x="3874957" y="2490865"/>
            <a:ext cx="549139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4F5F9EB-2C4D-9A56-FD74-7A4DE31DED9D}"/>
              </a:ext>
            </a:extLst>
          </p:cNvPr>
          <p:cNvSpPr txBox="1"/>
          <p:nvPr/>
        </p:nvSpPr>
        <p:spPr>
          <a:xfrm>
            <a:off x="9144215" y="2121533"/>
            <a:ext cx="766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14.33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ACB5179-2448-D365-619B-5ADFE308BC81}"/>
              </a:ext>
            </a:extLst>
          </p:cNvPr>
          <p:cNvSpPr txBox="1"/>
          <p:nvPr/>
        </p:nvSpPr>
        <p:spPr>
          <a:xfrm>
            <a:off x="3275531" y="2119798"/>
            <a:ext cx="894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−14.33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B5A1180-E218-BDDD-5BC0-E90675604DDD}"/>
              </a:ext>
            </a:extLst>
          </p:cNvPr>
          <p:cNvSpPr txBox="1"/>
          <p:nvPr/>
        </p:nvSpPr>
        <p:spPr>
          <a:xfrm>
            <a:off x="646602" y="1880701"/>
            <a:ext cx="23567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0070C0"/>
                </a:solidFill>
                <a:ea typeface="Microsoft JhengHei" panose="020B0604030504040204" pitchFamily="34" charset="-120"/>
              </a:rPr>
              <a:t>當前資料以 </a:t>
            </a:r>
            <a:r>
              <a:rPr kumimoji="1" lang="en-US" altLang="zh-TW" dirty="0">
                <a:solidFill>
                  <a:srgbClr val="0070C0"/>
                </a:solidFill>
                <a:ea typeface="Microsoft JhengHei" panose="020B0604030504040204" pitchFamily="34" charset="-120"/>
              </a:rPr>
              <a:t>FP32</a:t>
            </a:r>
            <a:r>
              <a:rPr kumimoji="1" lang="zh-TW" altLang="en-US" dirty="0">
                <a:solidFill>
                  <a:srgbClr val="0070C0"/>
                </a:solidFill>
                <a:ea typeface="Microsoft JhengHei" panose="020B0604030504040204" pitchFamily="34" charset="-120"/>
              </a:rPr>
              <a:t> 儲存的值</a:t>
            </a:r>
            <a:r>
              <a:rPr kumimoji="1" lang="zh-TW" altLang="en-US" dirty="0">
                <a:solidFill>
                  <a:srgbClr val="FF0000"/>
                </a:solidFill>
                <a:ea typeface="Microsoft JhengHei" panose="020B0604030504040204" pitchFamily="34" charset="-120"/>
              </a:rPr>
              <a:t>取絕對值最大者的正負號作為兩端</a:t>
            </a:r>
            <a:r>
              <a:rPr kumimoji="1" lang="zh-TW" altLang="en-US" dirty="0">
                <a:solidFill>
                  <a:srgbClr val="0070C0"/>
                </a:solidFill>
                <a:ea typeface="Microsoft JhengHei" panose="020B0604030504040204" pitchFamily="34" charset="-120"/>
              </a:rPr>
              <a:t>，為</a:t>
            </a:r>
            <a:r>
              <a:rPr kumimoji="1" lang="en-US" altLang="zh-TW" dirty="0">
                <a:solidFill>
                  <a:srgbClr val="0070C0"/>
                </a:solidFill>
                <a:ea typeface="Microsoft JhengHei" panose="020B0604030504040204" pitchFamily="34" charset="-120"/>
              </a:rPr>
              <a:t>r</a:t>
            </a:r>
            <a:r>
              <a:rPr kumimoji="1" lang="zh-TW" altLang="en-US" dirty="0">
                <a:solidFill>
                  <a:srgbClr val="0070C0"/>
                </a:solidFill>
                <a:ea typeface="Microsoft JhengHei" panose="020B0604030504040204" pitchFamily="34" charset="-120"/>
              </a:rPr>
              <a:t>的數值範圍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2A700E5-24BE-43D9-019D-1D24A12848A3}"/>
              </a:ext>
            </a:extLst>
          </p:cNvPr>
          <p:cNvSpPr txBox="1"/>
          <p:nvPr/>
        </p:nvSpPr>
        <p:spPr>
          <a:xfrm>
            <a:off x="3796080" y="4469379"/>
            <a:ext cx="11992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solidFill>
                  <a:srgbClr val="FF0000"/>
                </a:solidFill>
              </a:rPr>
              <a:t>int4 (q)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B57283E-73B2-95F0-01C2-16717AF36B15}"/>
              </a:ext>
            </a:extLst>
          </p:cNvPr>
          <p:cNvSpPr txBox="1"/>
          <p:nvPr/>
        </p:nvSpPr>
        <p:spPr>
          <a:xfrm>
            <a:off x="5193108" y="4612167"/>
            <a:ext cx="766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-8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9247D42-12FF-EF8F-0B8B-9DC1ACAADBBA}"/>
              </a:ext>
            </a:extLst>
          </p:cNvPr>
          <p:cNvSpPr txBox="1"/>
          <p:nvPr/>
        </p:nvSpPr>
        <p:spPr>
          <a:xfrm>
            <a:off x="7302949" y="4612167"/>
            <a:ext cx="766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F22178D9-1B35-B66A-0C56-FB9E0F7475FB}"/>
              </a:ext>
            </a:extLst>
          </p:cNvPr>
          <p:cNvCxnSpPr>
            <a:cxnSpLocks/>
          </p:cNvCxnSpPr>
          <p:nvPr/>
        </p:nvCxnSpPr>
        <p:spPr>
          <a:xfrm>
            <a:off x="3926843" y="2556340"/>
            <a:ext cx="1658664" cy="2068124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65366A23-3760-D3ED-0CE7-2835C7856170}"/>
              </a:ext>
            </a:extLst>
          </p:cNvPr>
          <p:cNvCxnSpPr>
            <a:cxnSpLocks/>
          </p:cNvCxnSpPr>
          <p:nvPr/>
        </p:nvCxnSpPr>
        <p:spPr>
          <a:xfrm flipH="1">
            <a:off x="7660020" y="2554611"/>
            <a:ext cx="1696117" cy="2114823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C32F5DD5-B4EE-7EE2-D3EC-EA3B0E2EE6A7}"/>
              </a:ext>
            </a:extLst>
          </p:cNvPr>
          <p:cNvCxnSpPr>
            <a:cxnSpLocks/>
          </p:cNvCxnSpPr>
          <p:nvPr/>
        </p:nvCxnSpPr>
        <p:spPr>
          <a:xfrm>
            <a:off x="5726243" y="4564607"/>
            <a:ext cx="0" cy="229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9B2A77EA-330A-AE80-1B68-1B5F166C362D}"/>
              </a:ext>
            </a:extLst>
          </p:cNvPr>
          <p:cNvCxnSpPr>
            <a:cxnSpLocks/>
          </p:cNvCxnSpPr>
          <p:nvPr/>
        </p:nvCxnSpPr>
        <p:spPr>
          <a:xfrm>
            <a:off x="7527561" y="4564607"/>
            <a:ext cx="0" cy="229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58909150-0573-9B08-2410-958780A5BE15}"/>
              </a:ext>
            </a:extLst>
          </p:cNvPr>
          <p:cNvCxnSpPr>
            <a:cxnSpLocks/>
          </p:cNvCxnSpPr>
          <p:nvPr/>
        </p:nvCxnSpPr>
        <p:spPr>
          <a:xfrm>
            <a:off x="5864806" y="4564607"/>
            <a:ext cx="0" cy="229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2C869F32-5E8C-D7A2-518C-7B10E4509719}"/>
              </a:ext>
            </a:extLst>
          </p:cNvPr>
          <p:cNvCxnSpPr>
            <a:cxnSpLocks/>
          </p:cNvCxnSpPr>
          <p:nvPr/>
        </p:nvCxnSpPr>
        <p:spPr>
          <a:xfrm>
            <a:off x="6003369" y="4564607"/>
            <a:ext cx="0" cy="229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>
            <a:extLst>
              <a:ext uri="{FF2B5EF4-FFF2-40B4-BE49-F238E27FC236}">
                <a16:creationId xmlns:a16="http://schemas.microsoft.com/office/drawing/2014/main" id="{96F1BB30-1483-7E21-B8AA-22B6FCC79A55}"/>
              </a:ext>
            </a:extLst>
          </p:cNvPr>
          <p:cNvCxnSpPr>
            <a:cxnSpLocks/>
          </p:cNvCxnSpPr>
          <p:nvPr/>
        </p:nvCxnSpPr>
        <p:spPr>
          <a:xfrm>
            <a:off x="6141932" y="4564607"/>
            <a:ext cx="0" cy="229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F9F0C864-4D4B-797B-F859-0332287E2367}"/>
              </a:ext>
            </a:extLst>
          </p:cNvPr>
          <p:cNvCxnSpPr>
            <a:cxnSpLocks/>
          </p:cNvCxnSpPr>
          <p:nvPr/>
        </p:nvCxnSpPr>
        <p:spPr>
          <a:xfrm>
            <a:off x="6280495" y="4564607"/>
            <a:ext cx="0" cy="229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8C8D4CFB-9B54-8956-85D2-68715D70A66C}"/>
              </a:ext>
            </a:extLst>
          </p:cNvPr>
          <p:cNvCxnSpPr>
            <a:cxnSpLocks/>
          </p:cNvCxnSpPr>
          <p:nvPr/>
        </p:nvCxnSpPr>
        <p:spPr>
          <a:xfrm>
            <a:off x="6419058" y="4564607"/>
            <a:ext cx="0" cy="229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3D0BDD73-EB4A-4C32-8B21-2FAE50C52881}"/>
              </a:ext>
            </a:extLst>
          </p:cNvPr>
          <p:cNvCxnSpPr>
            <a:cxnSpLocks/>
          </p:cNvCxnSpPr>
          <p:nvPr/>
        </p:nvCxnSpPr>
        <p:spPr>
          <a:xfrm>
            <a:off x="6557621" y="4564607"/>
            <a:ext cx="0" cy="229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A4FB391A-F749-1F2B-00C5-7E1E11B8C202}"/>
              </a:ext>
            </a:extLst>
          </p:cNvPr>
          <p:cNvCxnSpPr>
            <a:cxnSpLocks/>
          </p:cNvCxnSpPr>
          <p:nvPr/>
        </p:nvCxnSpPr>
        <p:spPr>
          <a:xfrm>
            <a:off x="6696184" y="4564607"/>
            <a:ext cx="0" cy="229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739F494D-6BAC-BE82-A406-A72586AA84A8}"/>
              </a:ext>
            </a:extLst>
          </p:cNvPr>
          <p:cNvCxnSpPr>
            <a:cxnSpLocks/>
          </p:cNvCxnSpPr>
          <p:nvPr/>
        </p:nvCxnSpPr>
        <p:spPr>
          <a:xfrm>
            <a:off x="6834747" y="4564607"/>
            <a:ext cx="0" cy="229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79E818E0-B7BB-DE15-871F-917A6D224ACA}"/>
              </a:ext>
            </a:extLst>
          </p:cNvPr>
          <p:cNvCxnSpPr>
            <a:cxnSpLocks/>
          </p:cNvCxnSpPr>
          <p:nvPr/>
        </p:nvCxnSpPr>
        <p:spPr>
          <a:xfrm>
            <a:off x="6973310" y="4564607"/>
            <a:ext cx="0" cy="229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0CD94DF8-752C-9832-D3DC-65E8AD1AE468}"/>
              </a:ext>
            </a:extLst>
          </p:cNvPr>
          <p:cNvCxnSpPr>
            <a:cxnSpLocks/>
          </p:cNvCxnSpPr>
          <p:nvPr/>
        </p:nvCxnSpPr>
        <p:spPr>
          <a:xfrm>
            <a:off x="7111873" y="4564607"/>
            <a:ext cx="0" cy="229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接點 40">
            <a:extLst>
              <a:ext uri="{FF2B5EF4-FFF2-40B4-BE49-F238E27FC236}">
                <a16:creationId xmlns:a16="http://schemas.microsoft.com/office/drawing/2014/main" id="{E925FC80-A768-A80B-CA7E-13DFBAB6011D}"/>
              </a:ext>
            </a:extLst>
          </p:cNvPr>
          <p:cNvCxnSpPr>
            <a:cxnSpLocks/>
          </p:cNvCxnSpPr>
          <p:nvPr/>
        </p:nvCxnSpPr>
        <p:spPr>
          <a:xfrm>
            <a:off x="7250436" y="4564607"/>
            <a:ext cx="0" cy="229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接點 42">
            <a:extLst>
              <a:ext uri="{FF2B5EF4-FFF2-40B4-BE49-F238E27FC236}">
                <a16:creationId xmlns:a16="http://schemas.microsoft.com/office/drawing/2014/main" id="{053662B4-54C9-58ED-7BD4-016350ED0E62}"/>
              </a:ext>
            </a:extLst>
          </p:cNvPr>
          <p:cNvCxnSpPr>
            <a:cxnSpLocks/>
          </p:cNvCxnSpPr>
          <p:nvPr/>
        </p:nvCxnSpPr>
        <p:spPr>
          <a:xfrm>
            <a:off x="7388999" y="4564607"/>
            <a:ext cx="0" cy="229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4CC5D043-540F-A4A8-EC89-52241F340FE1}"/>
              </a:ext>
            </a:extLst>
          </p:cNvPr>
          <p:cNvSpPr txBox="1"/>
          <p:nvPr/>
        </p:nvSpPr>
        <p:spPr>
          <a:xfrm>
            <a:off x="5439805" y="4953485"/>
            <a:ext cx="235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ea typeface="Microsoft JhengHei" panose="020B0604030504040204" pitchFamily="34" charset="-120"/>
              </a:rPr>
              <a:t>切成</a:t>
            </a:r>
            <a:r>
              <a:rPr kumimoji="1" lang="en-US" altLang="zh-TW" dirty="0">
                <a:ea typeface="Microsoft JhengHei" panose="020B0604030504040204" pitchFamily="34" charset="-120"/>
              </a:rPr>
              <a:t>15</a:t>
            </a:r>
            <a:r>
              <a:rPr kumimoji="1" lang="zh-TW" altLang="en-US" dirty="0">
                <a:ea typeface="Microsoft JhengHei" panose="020B0604030504040204" pitchFamily="34" charset="-120"/>
              </a:rPr>
              <a:t>格</a:t>
            </a:r>
            <a:endParaRPr kumimoji="1" lang="en-US" altLang="zh-TW" dirty="0">
              <a:ea typeface="Microsoft JhengHei" panose="020B0604030504040204" pitchFamily="34" charset="-120"/>
            </a:endParaRPr>
          </a:p>
        </p:txBody>
      </p:sp>
      <p:cxnSp>
        <p:nvCxnSpPr>
          <p:cNvPr id="46" name="直線接點 45">
            <a:extLst>
              <a:ext uri="{FF2B5EF4-FFF2-40B4-BE49-F238E27FC236}">
                <a16:creationId xmlns:a16="http://schemas.microsoft.com/office/drawing/2014/main" id="{BCB32887-6D3E-8870-27D6-ED135AFBFF25}"/>
              </a:ext>
            </a:extLst>
          </p:cNvPr>
          <p:cNvCxnSpPr>
            <a:cxnSpLocks/>
          </p:cNvCxnSpPr>
          <p:nvPr/>
        </p:nvCxnSpPr>
        <p:spPr>
          <a:xfrm>
            <a:off x="4140641" y="2366048"/>
            <a:ext cx="0" cy="229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F38AE33B-1B79-B050-4302-E884BB94F3BD}"/>
              </a:ext>
            </a:extLst>
          </p:cNvPr>
          <p:cNvCxnSpPr>
            <a:cxnSpLocks/>
          </p:cNvCxnSpPr>
          <p:nvPr/>
        </p:nvCxnSpPr>
        <p:spPr>
          <a:xfrm>
            <a:off x="9137468" y="2366048"/>
            <a:ext cx="0" cy="229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582FA473-07C5-AA6E-9FBD-DCC82B6A9929}"/>
              </a:ext>
            </a:extLst>
          </p:cNvPr>
          <p:cNvCxnSpPr>
            <a:cxnSpLocks/>
          </p:cNvCxnSpPr>
          <p:nvPr/>
        </p:nvCxnSpPr>
        <p:spPr>
          <a:xfrm>
            <a:off x="4525012" y="2366048"/>
            <a:ext cx="0" cy="229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732FBCD1-B417-9B38-D716-93B94B2D58BC}"/>
              </a:ext>
            </a:extLst>
          </p:cNvPr>
          <p:cNvCxnSpPr>
            <a:cxnSpLocks/>
          </p:cNvCxnSpPr>
          <p:nvPr/>
        </p:nvCxnSpPr>
        <p:spPr>
          <a:xfrm>
            <a:off x="4909383" y="2366048"/>
            <a:ext cx="0" cy="229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009D98BE-7D64-45E2-6847-3B1E4F3CF067}"/>
              </a:ext>
            </a:extLst>
          </p:cNvPr>
          <p:cNvCxnSpPr>
            <a:cxnSpLocks/>
          </p:cNvCxnSpPr>
          <p:nvPr/>
        </p:nvCxnSpPr>
        <p:spPr>
          <a:xfrm>
            <a:off x="5293754" y="2366048"/>
            <a:ext cx="0" cy="229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FA98FEC6-B9FD-9CE0-A319-D99E3518C8A2}"/>
              </a:ext>
            </a:extLst>
          </p:cNvPr>
          <p:cNvCxnSpPr>
            <a:cxnSpLocks/>
          </p:cNvCxnSpPr>
          <p:nvPr/>
        </p:nvCxnSpPr>
        <p:spPr>
          <a:xfrm>
            <a:off x="5678125" y="2366048"/>
            <a:ext cx="0" cy="229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D336C167-53FF-CA35-21E6-6518262EC944}"/>
              </a:ext>
            </a:extLst>
          </p:cNvPr>
          <p:cNvCxnSpPr>
            <a:cxnSpLocks/>
          </p:cNvCxnSpPr>
          <p:nvPr/>
        </p:nvCxnSpPr>
        <p:spPr>
          <a:xfrm>
            <a:off x="6062496" y="2366048"/>
            <a:ext cx="0" cy="229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接點 52">
            <a:extLst>
              <a:ext uri="{FF2B5EF4-FFF2-40B4-BE49-F238E27FC236}">
                <a16:creationId xmlns:a16="http://schemas.microsoft.com/office/drawing/2014/main" id="{369C9ED9-A78E-20F1-1D99-213E2250F7AA}"/>
              </a:ext>
            </a:extLst>
          </p:cNvPr>
          <p:cNvCxnSpPr>
            <a:cxnSpLocks/>
          </p:cNvCxnSpPr>
          <p:nvPr/>
        </p:nvCxnSpPr>
        <p:spPr>
          <a:xfrm>
            <a:off x="6446867" y="2366048"/>
            <a:ext cx="0" cy="229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接點 53">
            <a:extLst>
              <a:ext uri="{FF2B5EF4-FFF2-40B4-BE49-F238E27FC236}">
                <a16:creationId xmlns:a16="http://schemas.microsoft.com/office/drawing/2014/main" id="{739364E5-FAB2-0485-6276-761949D3CC68}"/>
              </a:ext>
            </a:extLst>
          </p:cNvPr>
          <p:cNvCxnSpPr>
            <a:cxnSpLocks/>
          </p:cNvCxnSpPr>
          <p:nvPr/>
        </p:nvCxnSpPr>
        <p:spPr>
          <a:xfrm>
            <a:off x="6831238" y="2366048"/>
            <a:ext cx="0" cy="229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BBBF93B3-E34E-2F2C-8B21-F5618D25C693}"/>
              </a:ext>
            </a:extLst>
          </p:cNvPr>
          <p:cNvCxnSpPr>
            <a:cxnSpLocks/>
          </p:cNvCxnSpPr>
          <p:nvPr/>
        </p:nvCxnSpPr>
        <p:spPr>
          <a:xfrm>
            <a:off x="7215609" y="2366048"/>
            <a:ext cx="0" cy="229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接點 55">
            <a:extLst>
              <a:ext uri="{FF2B5EF4-FFF2-40B4-BE49-F238E27FC236}">
                <a16:creationId xmlns:a16="http://schemas.microsoft.com/office/drawing/2014/main" id="{F0C6D43A-BEC3-1093-097A-20BBA4C626B1}"/>
              </a:ext>
            </a:extLst>
          </p:cNvPr>
          <p:cNvCxnSpPr>
            <a:cxnSpLocks/>
          </p:cNvCxnSpPr>
          <p:nvPr/>
        </p:nvCxnSpPr>
        <p:spPr>
          <a:xfrm>
            <a:off x="7599980" y="2366048"/>
            <a:ext cx="0" cy="229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>
            <a:extLst>
              <a:ext uri="{FF2B5EF4-FFF2-40B4-BE49-F238E27FC236}">
                <a16:creationId xmlns:a16="http://schemas.microsoft.com/office/drawing/2014/main" id="{5DD5BFEF-AB75-3957-B1D2-3881EFB51DAA}"/>
              </a:ext>
            </a:extLst>
          </p:cNvPr>
          <p:cNvCxnSpPr>
            <a:cxnSpLocks/>
          </p:cNvCxnSpPr>
          <p:nvPr/>
        </p:nvCxnSpPr>
        <p:spPr>
          <a:xfrm>
            <a:off x="7984351" y="2366048"/>
            <a:ext cx="0" cy="229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C8B0F5E5-1270-3D70-3EE4-2F0AA73CD078}"/>
              </a:ext>
            </a:extLst>
          </p:cNvPr>
          <p:cNvCxnSpPr>
            <a:cxnSpLocks/>
          </p:cNvCxnSpPr>
          <p:nvPr/>
        </p:nvCxnSpPr>
        <p:spPr>
          <a:xfrm>
            <a:off x="8368722" y="2366048"/>
            <a:ext cx="0" cy="229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>
            <a:extLst>
              <a:ext uri="{FF2B5EF4-FFF2-40B4-BE49-F238E27FC236}">
                <a16:creationId xmlns:a16="http://schemas.microsoft.com/office/drawing/2014/main" id="{C425DE1C-1C12-3DE0-5DDD-8907F2C6785A}"/>
              </a:ext>
            </a:extLst>
          </p:cNvPr>
          <p:cNvCxnSpPr>
            <a:cxnSpLocks/>
          </p:cNvCxnSpPr>
          <p:nvPr/>
        </p:nvCxnSpPr>
        <p:spPr>
          <a:xfrm>
            <a:off x="8753093" y="2366048"/>
            <a:ext cx="0" cy="2296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BA3BB21E-9073-A47B-917C-0C7FDCBAC748}"/>
              </a:ext>
            </a:extLst>
          </p:cNvPr>
          <p:cNvSpPr txBox="1"/>
          <p:nvPr/>
        </p:nvSpPr>
        <p:spPr>
          <a:xfrm>
            <a:off x="4242219" y="1824762"/>
            <a:ext cx="4901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ea typeface="Microsoft JhengHei" panose="020B0604030504040204" pitchFamily="34" charset="-120"/>
              </a:rPr>
              <a:t>每格的級距</a:t>
            </a:r>
            <a:r>
              <a:rPr kumimoji="1" lang="en-US" altLang="zh-TW" dirty="0">
                <a:ea typeface="Microsoft JhengHei" panose="020B0604030504040204" pitchFamily="34" charset="-120"/>
              </a:rPr>
              <a:t>s</a:t>
            </a:r>
            <a:r>
              <a:rPr kumimoji="1" lang="zh-TW" altLang="en-US" dirty="0">
                <a:ea typeface="Microsoft JhengHei" panose="020B0604030504040204" pitchFamily="34" charset="-120"/>
              </a:rPr>
              <a:t>為：</a:t>
            </a:r>
            <a:r>
              <a:rPr kumimoji="1" lang="en-US" altLang="zh-TW" dirty="0">
                <a:ea typeface="Microsoft JhengHei" panose="020B0604030504040204" pitchFamily="34" charset="-120"/>
              </a:rPr>
              <a:t>(</a:t>
            </a:r>
            <a:r>
              <a:rPr lang="en-US" altLang="zh-TW" dirty="0"/>
              <a:t>14.33+14.33) / (7+8) = 1.9107 </a:t>
            </a:r>
            <a:endParaRPr lang="zh-TW" altLang="en-US" dirty="0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31B6457F-2B48-38EC-B3BE-930E3838B5D3}"/>
              </a:ext>
            </a:extLst>
          </p:cNvPr>
          <p:cNvSpPr txBox="1"/>
          <p:nvPr/>
        </p:nvSpPr>
        <p:spPr>
          <a:xfrm>
            <a:off x="6499196" y="5664135"/>
            <a:ext cx="3244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 / s = 14.33 /1.9107 = 7.499869</a:t>
            </a: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量化後數值 </a:t>
            </a:r>
            <a:r>
              <a:rPr kumimoji="1" lang="en-US" altLang="zh-TW" dirty="0"/>
              <a:t>q = round(r / s) = 7</a:t>
            </a:r>
            <a:endParaRPr kumimoji="1" lang="zh-TW" altLang="en-US" dirty="0"/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3CE273A3-2116-B7AA-42D7-D20618CD2868}"/>
              </a:ext>
            </a:extLst>
          </p:cNvPr>
          <p:cNvSpPr txBox="1"/>
          <p:nvPr/>
        </p:nvSpPr>
        <p:spPr>
          <a:xfrm>
            <a:off x="6687564" y="2554611"/>
            <a:ext cx="38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DDE1D1E5-9D16-8EB0-068F-BFF4706FF5AF}"/>
              </a:ext>
            </a:extLst>
          </p:cNvPr>
          <p:cNvSpPr txBox="1"/>
          <p:nvPr/>
        </p:nvSpPr>
        <p:spPr>
          <a:xfrm>
            <a:off x="6550531" y="4695205"/>
            <a:ext cx="384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199E15A-6FE0-C0F5-AD13-33B6AF17D9C1}"/>
              </a:ext>
            </a:extLst>
          </p:cNvPr>
          <p:cNvSpPr txBox="1"/>
          <p:nvPr/>
        </p:nvSpPr>
        <p:spPr>
          <a:xfrm>
            <a:off x="9811596" y="2296199"/>
            <a:ext cx="10887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dirty="0">
                <a:solidFill>
                  <a:srgbClr val="0070C0"/>
                </a:solidFill>
                <a:ea typeface="Microsoft JhengHei" panose="020B0604030504040204" pitchFamily="34" charset="-120"/>
              </a:rPr>
              <a:t>FP32 (r)</a:t>
            </a:r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A27CF2E-5A8B-799A-E410-BE682FFEE22F}"/>
              </a:ext>
            </a:extLst>
          </p:cNvPr>
          <p:cNvSpPr txBox="1"/>
          <p:nvPr/>
        </p:nvSpPr>
        <p:spPr>
          <a:xfrm>
            <a:off x="630184" y="5256901"/>
            <a:ext cx="3244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14.33 / 7 = (14.33 - 1.9107) / x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8668AFD-9C40-FEF8-42FE-E1546C77D259}"/>
              </a:ext>
            </a:extLst>
          </p:cNvPr>
          <p:cNvSpPr txBox="1"/>
          <p:nvPr/>
        </p:nvSpPr>
        <p:spPr>
          <a:xfrm>
            <a:off x="630184" y="5664135"/>
            <a:ext cx="32447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x = (14.33 - 1.9107) * 7 / 14.33</a:t>
            </a:r>
          </a:p>
          <a:p>
            <a:r>
              <a:rPr kumimoji="1" lang="en-US" altLang="zh-TW" dirty="0"/>
              <a:t>   = r * 1/s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122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44" grpId="0"/>
      <p:bldP spid="6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59BF1F-AAE7-7C0B-724D-F838CE4AA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>
                <a:ea typeface="Microsoft JhengHei" panose="020B0604030504040204" pitchFamily="34" charset="-120"/>
              </a:rPr>
              <a:t>Quantization</a:t>
            </a:r>
            <a:r>
              <a:rPr kumimoji="1" lang="en-US" altLang="zh-TW" dirty="0">
                <a:ea typeface="Microsoft JhengHei" panose="020B0604030504040204" pitchFamily="34" charset="-120"/>
              </a:rPr>
              <a:t> </a:t>
            </a:r>
            <a:r>
              <a:rPr kumimoji="1" lang="zh-TW" altLang="en-US" dirty="0">
                <a:ea typeface="Microsoft JhengHei" panose="020B0604030504040204" pitchFamily="34" charset="-120"/>
              </a:rPr>
              <a:t>方式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BE7136D-0D73-DDE8-CFF4-5F1E72E5C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BAF367DF-6DF7-2420-DF5C-DE93C1F3A22F}"/>
              </a:ext>
            </a:extLst>
          </p:cNvPr>
          <p:cNvSpPr/>
          <p:nvPr/>
        </p:nvSpPr>
        <p:spPr>
          <a:xfrm>
            <a:off x="653143" y="2532184"/>
            <a:ext cx="4588954" cy="86214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🧊</a:t>
            </a:r>
            <a:r>
              <a:rPr kumimoji="1" lang="zh-TW" altLang="en-US" sz="2000" dirty="0">
                <a:solidFill>
                  <a:schemeClr val="tx1"/>
                </a:solidFill>
                <a:ea typeface="Microsoft JhengHei" panose="020B0604030504040204" pitchFamily="34" charset="-120"/>
              </a:rPr>
              <a:t> </a:t>
            </a:r>
            <a:r>
              <a:rPr kumimoji="1"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Post-training Quantization</a:t>
            </a:r>
          </a:p>
          <a:p>
            <a:pPr algn="ctr"/>
            <a:r>
              <a:rPr kumimoji="1"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(PTQ)</a:t>
            </a: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B32DD184-09EA-4976-9A95-3499C96A2845}"/>
              </a:ext>
            </a:extLst>
          </p:cNvPr>
          <p:cNvSpPr/>
          <p:nvPr/>
        </p:nvSpPr>
        <p:spPr>
          <a:xfrm>
            <a:off x="653143" y="3997818"/>
            <a:ext cx="4588954" cy="86214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🔥 Quantization-aware Training (QAT)</a:t>
            </a:r>
            <a:endParaRPr kumimoji="1" lang="zh-TW" altLang="en-US" sz="2000" dirty="0">
              <a:solidFill>
                <a:schemeClr val="tx1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153F51F-3F04-62D1-AFB8-6CD5930EA54E}"/>
              </a:ext>
            </a:extLst>
          </p:cNvPr>
          <p:cNvSpPr txBox="1"/>
          <p:nvPr/>
        </p:nvSpPr>
        <p:spPr>
          <a:xfrm>
            <a:off x="5742629" y="2609315"/>
            <a:ext cx="52227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在模型訓練好之後，直接將權重轉成低精度，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不重新訓練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F70081E-3A04-A6EE-5FDE-F30A4697E99C}"/>
              </a:ext>
            </a:extLst>
          </p:cNvPr>
          <p:cNvSpPr txBox="1"/>
          <p:nvPr/>
        </p:nvSpPr>
        <p:spPr>
          <a:xfrm>
            <a:off x="5742629" y="4074949"/>
            <a:ext cx="52227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在訓練過程中就模擬量化的影響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，讓模型學會適應低精度</a:t>
            </a:r>
          </a:p>
        </p:txBody>
      </p:sp>
    </p:spTree>
    <p:extLst>
      <p:ext uri="{BB962C8B-B14F-4D97-AF65-F5344CB8AC3E}">
        <p14:creationId xmlns:p14="http://schemas.microsoft.com/office/powerpoint/2010/main" val="36420403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B480BA-2640-2518-D673-88D93D404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>
                <a:ea typeface="Microsoft JhengHei" panose="020B0604030504040204" pitchFamily="34" charset="-120"/>
              </a:rPr>
              <a:t>PTQ</a:t>
            </a:r>
            <a:r>
              <a:rPr kumimoji="1" lang="zh-TW" altLang="en-US" dirty="0">
                <a:ea typeface="Microsoft JhengHei" panose="020B0604030504040204" pitchFamily="34" charset="-120"/>
              </a:rPr>
              <a:t> 與 </a:t>
            </a:r>
            <a:r>
              <a:rPr kumimoji="1" lang="en-US" altLang="zh-TW" dirty="0">
                <a:ea typeface="Microsoft JhengHei" panose="020B0604030504040204" pitchFamily="34" charset="-120"/>
              </a:rPr>
              <a:t>QAT </a:t>
            </a:r>
            <a:r>
              <a:rPr kumimoji="1" lang="zh-TW" altLang="en-US" dirty="0">
                <a:ea typeface="Microsoft JhengHei" panose="020B0604030504040204" pitchFamily="34" charset="-120"/>
              </a:rPr>
              <a:t>比較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72292CF-6060-999D-3AF0-FD15465BE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35</a:t>
            </a:fld>
            <a:endParaRPr 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1517127C-95CF-7F67-6534-DAEBEE6FF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048761"/>
              </p:ext>
            </p:extLst>
          </p:nvPr>
        </p:nvGraphicFramePr>
        <p:xfrm>
          <a:off x="1348059" y="2383778"/>
          <a:ext cx="9364547" cy="2946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9969">
                  <a:extLst>
                    <a:ext uri="{9D8B030D-6E8A-4147-A177-3AD203B41FA5}">
                      <a16:colId xmlns:a16="http://schemas.microsoft.com/office/drawing/2014/main" val="727623194"/>
                    </a:ext>
                  </a:extLst>
                </a:gridCol>
                <a:gridCol w="3592289">
                  <a:extLst>
                    <a:ext uri="{9D8B030D-6E8A-4147-A177-3AD203B41FA5}">
                      <a16:colId xmlns:a16="http://schemas.microsoft.com/office/drawing/2014/main" val="850193845"/>
                    </a:ext>
                  </a:extLst>
                </a:gridCol>
                <a:gridCol w="3592289">
                  <a:extLst>
                    <a:ext uri="{9D8B030D-6E8A-4147-A177-3AD203B41FA5}">
                      <a16:colId xmlns:a16="http://schemas.microsoft.com/office/drawing/2014/main" val="2005718711"/>
                    </a:ext>
                  </a:extLst>
                </a:gridCol>
              </a:tblGrid>
              <a:tr h="589301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zh-TW" altLang="en-US" sz="18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🧊</a:t>
                      </a:r>
                      <a:r>
                        <a:rPr kumimoji="1" lang="en-US" altLang="zh-TW" sz="18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" altLang="zh-TW" dirty="0"/>
                        <a:t>PTQ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kumimoji="1" lang="en-US" altLang="zh-TW" sz="18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🔥 </a:t>
                      </a:r>
                      <a:r>
                        <a:rPr lang="en" altLang="zh-TW" dirty="0"/>
                        <a:t>QAT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1064101"/>
                  </a:ext>
                </a:extLst>
              </a:tr>
              <a:tr h="589301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何時做量化？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模型訓練完之後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訓練過程中就模擬量化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5723870"/>
                  </a:ext>
                </a:extLst>
              </a:tr>
              <a:tr h="589301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需不需再訓練？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❌</a:t>
                      </a:r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有</a:t>
                      </a:r>
                      <a:r>
                        <a:rPr lang="en-US" altLang="zh-TW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pre-trained model</a:t>
                      </a:r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就可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✅</a:t>
                      </a:r>
                      <a:endParaRPr lang="zh-TW" altLang="en-US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9741388"/>
                  </a:ext>
                </a:extLst>
              </a:tr>
              <a:tr h="589301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最後模型表現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較差 </a:t>
                      </a:r>
                      <a:r>
                        <a:rPr lang="en-US" altLang="zh-TW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(</a:t>
                      </a:r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轉換後精度越低，表現越差</a:t>
                      </a:r>
                      <a:r>
                        <a:rPr lang="en-US" altLang="zh-TW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)</a:t>
                      </a:r>
                      <a:endParaRPr lang="zh-TW" altLang="en-US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較好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280963"/>
                  </a:ext>
                </a:extLst>
              </a:tr>
              <a:tr h="589301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實作難易度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較簡單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較難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46264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28278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030380-D4F6-1C26-823E-E6374D640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Gemma 3 QAT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F25422-3E19-6DA5-CD6C-D39AF7F26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5AB8F6E-1B40-728F-B1AD-9EBE96F41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20" y="1947536"/>
            <a:ext cx="5780699" cy="3909992"/>
          </a:xfrm>
          <a:prstGeom prst="rect">
            <a:avLst/>
          </a:prstGeom>
        </p:spPr>
      </p:pic>
      <p:pic>
        <p:nvPicPr>
          <p:cNvPr id="1026" name="Picture 2" descr="Chatbot Arena Elo Score - Gemma 3 QAT">
            <a:extLst>
              <a:ext uri="{FF2B5EF4-FFF2-40B4-BE49-F238E27FC236}">
                <a16:creationId xmlns:a16="http://schemas.microsoft.com/office/drawing/2014/main" id="{AA71C8FC-7957-E923-AA25-D96A1FABA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512" y="2157365"/>
            <a:ext cx="5364002" cy="340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0CEA18A-9A60-1A8F-DB3A-49FAA32828D2}"/>
              </a:ext>
            </a:extLst>
          </p:cNvPr>
          <p:cNvSpPr txBox="1"/>
          <p:nvPr/>
        </p:nvSpPr>
        <p:spPr>
          <a:xfrm>
            <a:off x="3787697" y="6042021"/>
            <a:ext cx="46166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Figure source: https://</a:t>
            </a:r>
            <a:r>
              <a:rPr kumimoji="1" lang="en" altLang="zh-TW" sz="1400" dirty="0" err="1"/>
              <a:t>developers.googleblog.com</a:t>
            </a:r>
            <a:r>
              <a:rPr kumimoji="1" lang="en" altLang="zh-TW" sz="1400" dirty="0"/>
              <a:t>/</a:t>
            </a:r>
            <a:r>
              <a:rPr kumimoji="1" lang="en" altLang="zh-TW" sz="1400" dirty="0" err="1"/>
              <a:t>en</a:t>
            </a:r>
            <a:r>
              <a:rPr kumimoji="1" lang="en" altLang="zh-TW" sz="1400" dirty="0"/>
              <a:t>/gemma-3-quantized-aware-trained-state-of-the-art-ai-to-consumer-gpus/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181643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9EECFC26-4148-8D8A-5F0C-8ECCDC2EB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923083"/>
            <a:ext cx="3200400" cy="1116766"/>
          </a:xfrm>
        </p:spPr>
        <p:txBody>
          <a:bodyPr anchor="ctr">
            <a:normAutofit/>
          </a:bodyPr>
          <a:lstStyle/>
          <a:p>
            <a:r>
              <a:rPr lang="en-US" altLang="zh-TW" sz="4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Summary</a:t>
            </a:r>
            <a:endParaRPr lang="zh-TW" altLang="en-US" sz="4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A9FDF8-20E1-BCE8-A917-F74D38FE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9957" y="6459784"/>
            <a:ext cx="131202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2118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F206B3-721A-DC0C-10A5-4907A7FB4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Comparison: What is Model Compression?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B4505B-BFB0-6C81-9AA6-D92EF8C08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EFF915-AB23-B5F5-7E92-473D6375A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937" y="2623725"/>
            <a:ext cx="9710125" cy="250100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DFDF08F-ABB8-242E-FC1E-F6170FA3FFBE}"/>
              </a:ext>
            </a:extLst>
          </p:cNvPr>
          <p:cNvSpPr txBox="1"/>
          <p:nvPr/>
        </p:nvSpPr>
        <p:spPr>
          <a:xfrm>
            <a:off x="4796246" y="6415560"/>
            <a:ext cx="2599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sz="1600" dirty="0"/>
              <a:t>Figure credit: </a:t>
            </a:r>
            <a:r>
              <a:rPr kumimoji="1" lang="en" altLang="zh-TW" sz="1600" dirty="0" err="1"/>
              <a:t>yxhong-tw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692212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546973-23F6-0268-8979-1C97C5E04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Apple Intelligence </a:t>
            </a:r>
            <a:r>
              <a:rPr kumimoji="1" lang="zh-TW" altLang="en-US" dirty="0">
                <a:ea typeface="Microsoft JhengHei" panose="020B0604030504040204" pitchFamily="34" charset="-120"/>
              </a:rPr>
              <a:t>最低 </a:t>
            </a:r>
            <a:r>
              <a:rPr kumimoji="1" lang="en-US" altLang="zh-TW" dirty="0">
                <a:ea typeface="Microsoft JhengHei" panose="020B0604030504040204" pitchFamily="34" charset="-120"/>
              </a:rPr>
              <a:t>8GB</a:t>
            </a:r>
            <a:r>
              <a:rPr kumimoji="1" lang="zh-TW" altLang="en-US" dirty="0">
                <a:ea typeface="Microsoft JhengHei" panose="020B0604030504040204" pitchFamily="34" charset="-120"/>
              </a:rPr>
              <a:t> 的 </a:t>
            </a:r>
            <a:r>
              <a:rPr kumimoji="1" lang="en-US" altLang="zh-TW" dirty="0"/>
              <a:t>RAM?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D5B9E7-6F08-5631-AE74-8603386E8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2050" name="Picture 2" descr="Apple Intelligence Logo">
            <a:extLst>
              <a:ext uri="{FF2B5EF4-FFF2-40B4-BE49-F238E27FC236}">
                <a16:creationId xmlns:a16="http://schemas.microsoft.com/office/drawing/2014/main" id="{9ADEC273-C83F-3F82-6542-3B227E159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55" y="2159617"/>
            <a:ext cx="1269383" cy="1269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ED8176E0-5860-EA94-441A-EF5B7A4BFD35}"/>
              </a:ext>
            </a:extLst>
          </p:cNvPr>
          <p:cNvSpPr txBox="1"/>
          <p:nvPr/>
        </p:nvSpPr>
        <p:spPr>
          <a:xfrm>
            <a:off x="2802673" y="2055644"/>
            <a:ext cx="24830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對於 </a:t>
            </a:r>
            <a:r>
              <a:rPr kumimoji="1" lang="en-US" altLang="zh-TW" dirty="0">
                <a:ea typeface="Microsoft JhengHei" panose="020B0604030504040204" pitchFamily="34" charset="-120"/>
              </a:rPr>
              <a:t>1B </a:t>
            </a:r>
            <a:r>
              <a:rPr kumimoji="1" lang="zh-TW" altLang="en-US" dirty="0">
                <a:ea typeface="Microsoft JhengHei" panose="020B0604030504040204" pitchFamily="34" charset="-120"/>
              </a:rPr>
              <a:t>的模型來說</a:t>
            </a:r>
            <a:endParaRPr kumimoji="1" lang="en-US" altLang="zh-TW" dirty="0">
              <a:ea typeface="Microsoft JhengHei" panose="020B0604030504040204" pitchFamily="34" charset="-120"/>
            </a:endParaRPr>
          </a:p>
          <a:p>
            <a:r>
              <a:rPr kumimoji="1" lang="en-US" altLang="zh-TW" dirty="0"/>
              <a:t>Float32</a:t>
            </a:r>
            <a:r>
              <a:rPr kumimoji="1" lang="zh-TW" altLang="en-US" dirty="0"/>
              <a:t> </a:t>
            </a:r>
            <a:r>
              <a:rPr kumimoji="1" lang="en-US" altLang="zh-TW" dirty="0"/>
              <a:t>-&gt; 4GB</a:t>
            </a:r>
          </a:p>
          <a:p>
            <a:r>
              <a:rPr kumimoji="1" lang="en-US" altLang="zh-TW" dirty="0"/>
              <a:t>Float16</a:t>
            </a:r>
            <a:r>
              <a:rPr kumimoji="1" lang="zh-TW" altLang="en-US" dirty="0"/>
              <a:t> </a:t>
            </a:r>
            <a:r>
              <a:rPr kumimoji="1" lang="en-US" altLang="zh-TW" dirty="0"/>
              <a:t>-&gt; 2GB</a:t>
            </a:r>
          </a:p>
          <a:p>
            <a:r>
              <a:rPr kumimoji="1" lang="en-US" altLang="zh-TW" dirty="0"/>
              <a:t>8-bit</a:t>
            </a:r>
            <a:r>
              <a:rPr kumimoji="1" lang="zh-TW" altLang="en-US" dirty="0"/>
              <a:t> </a:t>
            </a:r>
            <a:r>
              <a:rPr kumimoji="1" lang="en-US" altLang="zh-TW" dirty="0"/>
              <a:t>-&gt; 1GB</a:t>
            </a:r>
          </a:p>
          <a:p>
            <a:r>
              <a:rPr kumimoji="1" lang="en-US" altLang="zh-TW" dirty="0"/>
              <a:t>4-bit</a:t>
            </a:r>
            <a:r>
              <a:rPr kumimoji="1" lang="zh-TW" altLang="en-US" dirty="0"/>
              <a:t> </a:t>
            </a:r>
            <a:r>
              <a:rPr kumimoji="1" lang="en-US" altLang="zh-TW" dirty="0"/>
              <a:t>-&gt; 0.5GB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913510E5-E40E-3605-4095-53594DF228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921678"/>
              </p:ext>
            </p:extLst>
          </p:nvPr>
        </p:nvGraphicFramePr>
        <p:xfrm>
          <a:off x="2051304" y="4050702"/>
          <a:ext cx="8089391" cy="1391767"/>
        </p:xfrm>
        <a:graphic>
          <a:graphicData uri="http://schemas.openxmlformats.org/drawingml/2006/table">
            <a:tbl>
              <a:tblPr/>
              <a:tblGrid>
                <a:gridCol w="2187245">
                  <a:extLst>
                    <a:ext uri="{9D8B030D-6E8A-4147-A177-3AD203B41FA5}">
                      <a16:colId xmlns:a16="http://schemas.microsoft.com/office/drawing/2014/main" val="2947843886"/>
                    </a:ext>
                  </a:extLst>
                </a:gridCol>
                <a:gridCol w="1617556">
                  <a:extLst>
                    <a:ext uri="{9D8B030D-6E8A-4147-A177-3AD203B41FA5}">
                      <a16:colId xmlns:a16="http://schemas.microsoft.com/office/drawing/2014/main" val="1439152719"/>
                    </a:ext>
                  </a:extLst>
                </a:gridCol>
                <a:gridCol w="2142295">
                  <a:extLst>
                    <a:ext uri="{9D8B030D-6E8A-4147-A177-3AD203B41FA5}">
                      <a16:colId xmlns:a16="http://schemas.microsoft.com/office/drawing/2014/main" val="1365398480"/>
                    </a:ext>
                  </a:extLst>
                </a:gridCol>
                <a:gridCol w="2142295">
                  <a:extLst>
                    <a:ext uri="{9D8B030D-6E8A-4147-A177-3AD203B41FA5}">
                      <a16:colId xmlns:a16="http://schemas.microsoft.com/office/drawing/2014/main" val="3714923106"/>
                    </a:ext>
                  </a:extLst>
                </a:gridCol>
              </a:tblGrid>
              <a:tr h="516195">
                <a:tc>
                  <a:txBody>
                    <a:bodyPr/>
                    <a:lstStyle/>
                    <a:p>
                      <a:pPr algn="ctr" fontAlgn="t"/>
                      <a:r>
                        <a:rPr lang="zh-TW" altLang="en-US" sz="1800" b="1" i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模型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i="0" dirty="0">
                          <a:effectLst/>
                          <a:latin typeface="+mn-lt"/>
                        </a:rPr>
                        <a:t>Gemma 3 4B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dirty="0">
                          <a:effectLst/>
                          <a:latin typeface="+mn-lt"/>
                        </a:rPr>
                        <a:t>Gemma3 QAT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i="0" dirty="0">
                          <a:effectLst/>
                          <a:latin typeface="+mn-lt"/>
                        </a:rPr>
                        <a:t>Llama 3.2 3B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4956191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TW" altLang="en-US" sz="1800" b="1" i="0" dirty="0">
                          <a:effectLst/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參數量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>
                          <a:effectLst/>
                          <a:latin typeface="+mn-lt"/>
                        </a:rPr>
                        <a:t>4B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27B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>
                          <a:effectLst/>
                          <a:latin typeface="+mn-lt"/>
                        </a:rPr>
                        <a:t>3B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4467647"/>
                  </a:ext>
                </a:extLst>
              </a:tr>
              <a:tr h="43778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800" b="1" i="0" dirty="0">
                          <a:effectLst/>
                          <a:latin typeface="+mn-lt"/>
                        </a:rPr>
                        <a:t>Memory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TW" sz="1800" i="0" dirty="0">
                          <a:effectLst/>
                          <a:latin typeface="+mn-lt"/>
                        </a:rPr>
                        <a:t>4 GB (8-bit)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13.5 GB (4-bit)</a:t>
                      </a:r>
                      <a:endParaRPr lang="en-US" sz="1800" i="0" dirty="0">
                        <a:effectLst/>
                        <a:latin typeface="+mn-lt"/>
                      </a:endParaRP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i="0" dirty="0">
                          <a:effectLst/>
                          <a:latin typeface="+mn-lt"/>
                        </a:rPr>
                        <a:t>3 GB (8-bit)</a:t>
                      </a:r>
                    </a:p>
                  </a:txBody>
                  <a:tcPr marL="63500" marR="63500" marT="63500" marB="63500" anchor="ctr">
                    <a:lnL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38784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940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FCFC8-77A2-0B80-C578-D0638D346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參數這麼多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800486-B9B2-135A-9CE8-C9FC22BE9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D246073-C247-9BF9-C39C-639B36A1261D}"/>
              </a:ext>
            </a:extLst>
          </p:cNvPr>
          <p:cNvSpPr txBox="1"/>
          <p:nvPr/>
        </p:nvSpPr>
        <p:spPr>
          <a:xfrm>
            <a:off x="653144" y="1800413"/>
            <a:ext cx="10918370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 err="1">
                <a:ea typeface="Microsoft JhengHei" panose="020B0604030504040204" pitchFamily="34" charset="-120"/>
              </a:rPr>
              <a:t>ViT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: 86M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ea typeface="Microsoft JhengHei" panose="020B0604030504040204" pitchFamily="34" charset="-120"/>
              </a:rPr>
              <a:t>86 x 4 bytes = 344M = 344000000 bytes = 344MB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ea typeface="Microsoft JhengHei" panose="020B0604030504040204" pitchFamily="34" charset="-120"/>
              </a:rPr>
              <a:t>GPT-3: 175B = 175000M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ea typeface="Microsoft JhengHei" panose="020B0604030504040204" pitchFamily="34" charset="-120"/>
              </a:rPr>
              <a:t>175000 x 4 bytes = 700000M = 700000000000 bytes = 700GB</a:t>
            </a:r>
          </a:p>
        </p:txBody>
      </p:sp>
    </p:spTree>
    <p:extLst>
      <p:ext uri="{BB962C8B-B14F-4D97-AF65-F5344CB8AC3E}">
        <p14:creationId xmlns:p14="http://schemas.microsoft.com/office/powerpoint/2010/main" val="23790134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0F9989-11F6-DE9E-9198-424192FE2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Additional resources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85E9D6-1D08-595A-3E85-9CBF73F05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46A67F1-0DB5-DB84-A5F9-696C523A3331}"/>
              </a:ext>
            </a:extLst>
          </p:cNvPr>
          <p:cNvSpPr txBox="1"/>
          <p:nvPr/>
        </p:nvSpPr>
        <p:spPr>
          <a:xfrm>
            <a:off x="653144" y="1800413"/>
            <a:ext cx="10918370" cy="4661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ea typeface="Microsoft JhengHei" panose="020B0604030504040204" pitchFamily="34" charset="-120"/>
              </a:rPr>
              <a:t>MIT </a:t>
            </a:r>
            <a:r>
              <a:rPr kumimoji="1" lang="en-US" altLang="zh-TW" sz="2000" dirty="0" err="1">
                <a:ea typeface="Microsoft JhengHei" panose="020B0604030504040204" pitchFamily="34" charset="-120"/>
              </a:rPr>
              <a:t>EfficientML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 by Prof. Song Han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ea typeface="Microsoft JhengHei" panose="020B0604030504040204" pitchFamily="34" charset="-120"/>
                <a:hlinkClick r:id="rId2"/>
              </a:rPr>
              <a:t>Pruning and Sparsity (Part I)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ea typeface="Microsoft JhengHei" panose="020B0604030504040204" pitchFamily="34" charset="-120"/>
                <a:hlinkClick r:id="rId3"/>
              </a:rPr>
              <a:t>Pruning and Sparsity (Part II)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ea typeface="Microsoft JhengHei" panose="020B0604030504040204" pitchFamily="34" charset="-120"/>
                <a:hlinkClick r:id="rId2"/>
              </a:rPr>
              <a:t>Quantization (Part I)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ea typeface="Microsoft JhengHei" panose="020B0604030504040204" pitchFamily="34" charset="-120"/>
                <a:hlinkClick r:id="rId4"/>
              </a:rPr>
              <a:t>Quantization (Part II)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 err="1">
                <a:ea typeface="Microsoft JhengHei" panose="020B0604030504040204" pitchFamily="34" charset="-120"/>
              </a:rPr>
              <a:t>bitsandbytes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ea typeface="Microsoft JhengHei" panose="020B0604030504040204" pitchFamily="34" charset="-120"/>
                <a:hlinkClick r:id="rId5"/>
              </a:rPr>
              <a:t>https://huggingface.co/docs/transformers/en/quantization/bitsandbytes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 err="1">
                <a:ea typeface="Microsoft JhengHei" panose="020B0604030504040204" pitchFamily="34" charset="-120"/>
              </a:rPr>
              <a:t>DeepLearning.AI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 course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ea typeface="Microsoft JhengHei" panose="020B0604030504040204" pitchFamily="34" charset="-120"/>
                <a:hlinkClick r:id="rId6"/>
              </a:rPr>
              <a:t>https://www.deeplearning.ai/short-courses/quantization-fundamentals-with-hugging-face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TW" sz="20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37083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47A50A0-BE83-714F-87D1-D56B21A39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Announcements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5F8333C8-CA8D-E1F0-F37D-D27318425F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663329-3583-EC83-64B0-F93DA6FF5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247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B4BB2F-EC1F-1942-C5BA-BF2D8C862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Project checkpoints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1C906AD-7CDC-C0A3-BEBF-A34A414C5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466A18D-6FA5-9047-5902-5DC0B4DDE78C}"/>
              </a:ext>
            </a:extLst>
          </p:cNvPr>
          <p:cNvSpPr txBox="1"/>
          <p:nvPr/>
        </p:nvSpPr>
        <p:spPr>
          <a:xfrm>
            <a:off x="653144" y="1806093"/>
            <a:ext cx="1091837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strike="sngStrike" dirty="0">
                <a:ea typeface="Microsoft JhengHei" panose="020B0604030504040204" pitchFamily="34" charset="-120"/>
              </a:rPr>
              <a:t>Week 9: </a:t>
            </a:r>
            <a:r>
              <a:rPr kumimoji="1" lang="zh-TW" altLang="en-US" sz="2400" strike="sngStrike" dirty="0">
                <a:ea typeface="Microsoft JhengHei" panose="020B0604030504040204" pitchFamily="34" charset="-120"/>
              </a:rPr>
              <a:t>確定各組的題目</a:t>
            </a:r>
            <a:endParaRPr kumimoji="1" lang="en-US" altLang="zh-TW" sz="2400" strike="sngStrike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strike="sngStrike" dirty="0">
                <a:ea typeface="Microsoft JhengHei" panose="020B0604030504040204" pitchFamily="34" charset="-120"/>
              </a:rPr>
              <a:t>Week 11: </a:t>
            </a:r>
            <a:r>
              <a:rPr kumimoji="1" lang="zh-TW" altLang="en-US" sz="2400" strike="sngStrike" dirty="0">
                <a:ea typeface="Microsoft JhengHei" panose="020B0604030504040204" pitchFamily="34" charset="-120"/>
              </a:rPr>
              <a:t>進度報告 </a:t>
            </a:r>
            <a:r>
              <a:rPr kumimoji="1" lang="en-US" altLang="zh-TW" sz="2400" strike="sngStrike" dirty="0">
                <a:ea typeface="Microsoft JhengHei" panose="020B0604030504040204" pitchFamily="34" charset="-120"/>
              </a:rPr>
              <a:t>PPT (5 pages)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Week 13: </a:t>
            </a:r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進度報告 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PPT (5+5 pages), Presentations (selected teams)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Week 15 – Week 16: Final presentations for all teams </a:t>
            </a:r>
            <a:r>
              <a:rPr kumimoji="1" lang="en-US" altLang="zh-TW" sz="2400" strike="sngStrike" dirty="0">
                <a:ea typeface="Microsoft JhengHei" panose="020B0604030504040204" pitchFamily="34" charset="-120"/>
              </a:rPr>
              <a:t>(maybe poster)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Week 16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結束前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: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繳交書面報告以及程式碼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991607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5E7F39-290C-D102-4E6C-BA283CFCB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Week 13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之前要繳交什麼？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0BAF86-D3E8-8066-F44E-7EAB8A090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C85A9A9-AB70-91D9-06C4-DE2676BBA254}"/>
              </a:ext>
            </a:extLst>
          </p:cNvPr>
          <p:cNvSpPr txBox="1"/>
          <p:nvPr/>
        </p:nvSpPr>
        <p:spPr>
          <a:xfrm>
            <a:off x="636815" y="1772701"/>
            <a:ext cx="10918370" cy="3736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前</a:t>
            </a:r>
            <a:r>
              <a:rPr kumimoji="1" lang="en-US" altLang="zh-TW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5</a:t>
            </a:r>
            <a:r>
              <a:rPr kumimoji="1" lang="zh-TW" altLang="en-US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頁：</a:t>
            </a:r>
            <a:r>
              <a:rPr kumimoji="1" lang="en" altLang="zh-TW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Checkpoint1 </a:t>
            </a:r>
            <a:r>
              <a:rPr kumimoji="1" lang="zh-TW" altLang="en-US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原始簡報內容</a:t>
            </a:r>
            <a:r>
              <a:rPr kumimoji="1" lang="en-US" altLang="zh-TW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 (</a:t>
            </a:r>
            <a:r>
              <a:rPr kumimoji="1" lang="zh-TW" altLang="en-US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如有需要，可修改，不需要與</a:t>
            </a:r>
            <a:r>
              <a:rPr kumimoji="1" lang="en-US" altLang="zh-TW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Checkpoint1</a:t>
            </a:r>
            <a:r>
              <a:rPr kumimoji="1" lang="zh-TW" altLang="en-US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完全一樣</a:t>
            </a:r>
            <a:r>
              <a:rPr kumimoji="1" lang="en-US" altLang="zh-TW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後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5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頁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 (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或更多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)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：新進度補充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實作的方法介紹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代表各組需完成初步實作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)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，可以包含：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marL="1371600" lvl="2" indent="-4572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資料前處理、模型介紹、訓練策略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如 </a:t>
            </a:r>
            <a:r>
              <a:rPr kumimoji="1" lang="en" altLang="zh-TW" sz="2000" dirty="0">
                <a:ea typeface="Microsoft JhengHei" panose="020B0604030504040204" pitchFamily="34" charset="-120"/>
              </a:rPr>
              <a:t>loss function</a:t>
            </a:r>
            <a:r>
              <a:rPr kumimoji="1" lang="zh-TW" altLang="en" sz="2000" dirty="0">
                <a:ea typeface="Microsoft JhengHei" panose="020B0604030504040204" pitchFamily="34" charset="-120"/>
              </a:rPr>
              <a:t>、</a:t>
            </a:r>
            <a:r>
              <a:rPr kumimoji="1" lang="en" altLang="zh-TW" sz="2000" dirty="0">
                <a:ea typeface="Microsoft JhengHei" panose="020B0604030504040204" pitchFamily="34" charset="-120"/>
              </a:rPr>
              <a:t>optimizer</a:t>
            </a:r>
            <a:r>
              <a:rPr kumimoji="1" lang="zh-TW" altLang="en" sz="2000" dirty="0">
                <a:ea typeface="Microsoft JhengHei" panose="020B0604030504040204" pitchFamily="34" charset="-120"/>
              </a:rPr>
              <a:t>、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scheduler</a:t>
            </a:r>
            <a:r>
              <a:rPr kumimoji="1" lang="en" altLang="zh-TW" sz="2000" dirty="0">
                <a:ea typeface="Microsoft JhengHei" panose="020B0604030504040204" pitchFamily="34" charset="-120"/>
              </a:rPr>
              <a:t>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等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)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等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…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實驗結果比較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含實驗設定說明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Kaggle Leaderboard </a:t>
            </a:r>
            <a:r>
              <a:rPr kumimoji="1" lang="zh-TW" altLang="en-US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名次</a:t>
            </a:r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請截圖貼到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pptx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中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時程規劃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 (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再來還要測試什麼？用表格列出未來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1–2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週內的預定測試與安排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)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針對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 </a:t>
            </a:r>
            <a:r>
              <a:rPr kumimoji="1" lang="en" altLang="zh-TW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Checkpoint2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之前的小組分工細節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707062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5E7F39-290C-D102-4E6C-BA283CFCB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Checkpoint 2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繳交注意事項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0BAF86-D3E8-8066-F44E-7EAB8A090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C85A9A9-AB70-91D9-06C4-DE2676BBA254}"/>
              </a:ext>
            </a:extLst>
          </p:cNvPr>
          <p:cNvSpPr txBox="1"/>
          <p:nvPr/>
        </p:nvSpPr>
        <p:spPr>
          <a:xfrm>
            <a:off x="636815" y="1731932"/>
            <a:ext cx="10918370" cy="4199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一組繳交一份，請上傳至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 </a:t>
            </a:r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Teams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檔名：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DL_teamN_checkpoint2.pdf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或 </a:t>
            </a:r>
            <a:r>
              <a:rPr kumimoji="1" lang="en" altLang="zh-TW" sz="2000" dirty="0">
                <a:ea typeface="Microsoft JhengHei" panose="020B0604030504040204" pitchFamily="34" charset="-120"/>
              </a:rPr>
              <a:t>DL_teamN_checkpoint2.pptx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000" dirty="0">
                <a:ea typeface="Microsoft JhengHei" panose="020B0604030504040204" pitchFamily="34" charset="-120"/>
              </a:rPr>
              <a:t>Deadline: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2025/05/11 </a:t>
            </a:r>
            <a:r>
              <a:rPr kumimoji="1" lang="zh-TW" altLang="en-US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星期日</a:t>
            </a:r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 23:59 </a:t>
            </a:r>
            <a:r>
              <a:rPr kumimoji="1" lang="zh-TW" altLang="en-US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前</a:t>
            </a:r>
            <a:endParaRPr kumimoji="1" lang="en-US" altLang="zh-TW" sz="20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如果你想要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 Week 13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進行口頭報告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)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-&gt; </a:t>
            </a:r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2025/05/09 </a:t>
            </a:r>
            <a:r>
              <a:rPr kumimoji="1" lang="zh-TW" altLang="en-US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星期五</a:t>
            </a:r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 13:00 </a:t>
            </a:r>
            <a:r>
              <a:rPr kumimoji="1" lang="zh-TW" altLang="en-US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前</a:t>
            </a:r>
            <a:endParaRPr kumimoji="1" lang="en-US" altLang="zh-TW" sz="20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將於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2025/05/09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星期五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 </a:t>
            </a:r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15:00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前公布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 Week 13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進行報告的組別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報告內容同前一頁的項目規範，亦可以自由增加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" altLang="zh-TW" sz="20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TW" sz="20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921319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72F72D-E5D1-0DDE-C1FF-D18DAF732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>
                <a:ea typeface="Microsoft JhengHei" panose="020B0604030504040204" pitchFamily="34" charset="-120"/>
              </a:rPr>
              <a:t>Final Project</a:t>
            </a:r>
            <a:r>
              <a:rPr kumimoji="1" lang="en-US" altLang="zh-TW" dirty="0"/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各個階段分數佔比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30D8D9-00A2-AA7E-846E-861333C5A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45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740BB514-B3C0-2706-E040-F93E69839E68}"/>
              </a:ext>
            </a:extLst>
          </p:cNvPr>
          <p:cNvGraphicFramePr>
            <a:graphicFrameLocks noGrp="1"/>
          </p:cNvGraphicFramePr>
          <p:nvPr/>
        </p:nvGraphicFramePr>
        <p:xfrm>
          <a:off x="653142" y="2304626"/>
          <a:ext cx="10700657" cy="30674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6818">
                  <a:extLst>
                    <a:ext uri="{9D8B030D-6E8A-4147-A177-3AD203B41FA5}">
                      <a16:colId xmlns:a16="http://schemas.microsoft.com/office/drawing/2014/main" val="3021830611"/>
                    </a:ext>
                  </a:extLst>
                </a:gridCol>
                <a:gridCol w="6156960">
                  <a:extLst>
                    <a:ext uri="{9D8B030D-6E8A-4147-A177-3AD203B41FA5}">
                      <a16:colId xmlns:a16="http://schemas.microsoft.com/office/drawing/2014/main" val="3683024315"/>
                    </a:ext>
                  </a:extLst>
                </a:gridCol>
                <a:gridCol w="1706879">
                  <a:extLst>
                    <a:ext uri="{9D8B030D-6E8A-4147-A177-3AD203B41FA5}">
                      <a16:colId xmlns:a16="http://schemas.microsoft.com/office/drawing/2014/main" val="2892346200"/>
                    </a:ext>
                  </a:extLst>
                </a:gridCol>
              </a:tblGrid>
              <a:tr h="585333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查核點 </a:t>
                      </a: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(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週次</a:t>
                      </a: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)</a:t>
                      </a:r>
                      <a:endParaRPr lang="zh-TW" altLang="en-US" dirty="0"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對象</a:t>
                      </a: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: 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繳交內容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分數佔比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6931947"/>
                  </a:ext>
                </a:extLst>
              </a:tr>
              <a:tr h="585333">
                <a:tc>
                  <a:txBody>
                    <a:bodyPr/>
                    <a:lstStyle/>
                    <a:p>
                      <a:r>
                        <a:rPr lang="en" altLang="zh-TW" dirty="0">
                          <a:solidFill>
                            <a:srgbClr val="FF0000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Checkpoint1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(Week 11)</a:t>
                      </a:r>
                      <a:endParaRPr lang="zh-TW" altLang="en-US" dirty="0"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All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teams: 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進度報告 </a:t>
                      </a:r>
                      <a:r>
                        <a:rPr lang="en" altLang="zh-TW" dirty="0">
                          <a:latin typeface="+mn-lt"/>
                          <a:ea typeface="Microsoft JhengHei" panose="020B0604030504040204" pitchFamily="34" charset="-120"/>
                        </a:rPr>
                        <a:t>PPT (5 pages)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檔案</a:t>
                      </a:r>
                      <a:endParaRPr lang="en" altLang="zh-TW" dirty="0"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5%</a:t>
                      </a:r>
                      <a:endParaRPr lang="zh-TW" altLang="en-US" dirty="0"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7866771"/>
                  </a:ext>
                </a:extLst>
              </a:tr>
              <a:tr h="7261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dirty="0">
                          <a:solidFill>
                            <a:srgbClr val="FF0000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Checkpoint2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(Week 13)</a:t>
                      </a:r>
                      <a:endParaRPr lang="zh-TW" altLang="en-US" dirty="0"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All teams: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 進度報告 </a:t>
                      </a:r>
                      <a:r>
                        <a:rPr lang="en" altLang="zh-TW" dirty="0">
                          <a:latin typeface="+mn-lt"/>
                          <a:ea typeface="Microsoft JhengHei" panose="020B0604030504040204" pitchFamily="34" charset="-120"/>
                        </a:rPr>
                        <a:t>PPT (5+5 pages*)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檔案</a:t>
                      </a:r>
                      <a:endParaRPr lang="en" altLang="zh-TW" dirty="0">
                        <a:latin typeface="+mn-lt"/>
                        <a:ea typeface="Microsoft JhengHei" panose="020B0604030504040204" pitchFamily="34" charset="-120"/>
                      </a:endParaRPr>
                    </a:p>
                    <a:p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Selected teams: 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取</a:t>
                      </a: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6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組</a:t>
                      </a: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 (1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題目</a:t>
                      </a: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2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組</a:t>
                      </a: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) 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於課堂中報告，</a:t>
                      </a: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1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組</a:t>
                      </a: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10min</a:t>
                      </a:r>
                      <a:endParaRPr lang="zh-TW" altLang="en-US" dirty="0"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5%</a:t>
                      </a:r>
                      <a:endParaRPr lang="zh-TW" altLang="en-US" dirty="0"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711125"/>
                  </a:ext>
                </a:extLst>
              </a:tr>
              <a:tr h="5853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dirty="0">
                          <a:solidFill>
                            <a:srgbClr val="FF0000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Checkpoint3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(Week 15-16)</a:t>
                      </a:r>
                      <a:endParaRPr lang="zh-TW" altLang="en-US" dirty="0"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All teams: 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最終口頭報告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10%</a:t>
                      </a:r>
                      <a:endParaRPr lang="zh-TW" altLang="en-US" dirty="0"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2299533"/>
                  </a:ext>
                </a:extLst>
              </a:tr>
              <a:tr h="5853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dirty="0">
                          <a:solidFill>
                            <a:srgbClr val="FF0000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Checkpoint4</a:t>
                      </a:r>
                      <a:r>
                        <a:rPr lang="zh-TW" altLang="en-US" dirty="0">
                          <a:solidFill>
                            <a:srgbClr val="FF0000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(</a:t>
                      </a:r>
                      <a:r>
                        <a:rPr lang="en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Week 16-17)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All teams: 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書面報告檔案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10%</a:t>
                      </a:r>
                      <a:endParaRPr lang="zh-TW" altLang="en-US" dirty="0"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1173830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380A544A-B20C-DC01-EA74-C3212CC709C5}"/>
              </a:ext>
            </a:extLst>
          </p:cNvPr>
          <p:cNvSpPr txBox="1"/>
          <p:nvPr/>
        </p:nvSpPr>
        <p:spPr>
          <a:xfrm>
            <a:off x="653142" y="56885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*</a:t>
            </a:r>
            <a:r>
              <a:rPr lang="zh-TW" altLang="en-US" dirty="0">
                <a:ea typeface="Microsoft JhengHei" panose="020B0604030504040204" pitchFamily="34" charset="-120"/>
              </a:rPr>
              <a:t>繼承</a:t>
            </a:r>
            <a:r>
              <a:rPr lang="en" altLang="zh-TW" dirty="0">
                <a:ea typeface="Microsoft JhengHei" panose="020B0604030504040204" pitchFamily="34" charset="-120"/>
              </a:rPr>
              <a:t>Checkpoint1</a:t>
            </a:r>
            <a:r>
              <a:rPr lang="zh-TW" altLang="en-US" dirty="0">
                <a:ea typeface="Microsoft JhengHei" panose="020B0604030504040204" pitchFamily="34" charset="-120"/>
              </a:rPr>
              <a:t>內容</a:t>
            </a:r>
            <a:r>
              <a:rPr lang="en-US" altLang="zh-TW" dirty="0">
                <a:ea typeface="Microsoft JhengHei" panose="020B0604030504040204" pitchFamily="34" charset="-120"/>
              </a:rPr>
              <a:t>+</a:t>
            </a:r>
            <a:r>
              <a:rPr lang="zh-TW" altLang="en-US" dirty="0">
                <a:ea typeface="Microsoft JhengHei" panose="020B0604030504040204" pitchFamily="34" charset="-120"/>
              </a:rPr>
              <a:t>實作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B64E78C-24D0-6BB5-B7BD-9324B370A080}"/>
              </a:ext>
            </a:extLst>
          </p:cNvPr>
          <p:cNvSpPr txBox="1"/>
          <p:nvPr/>
        </p:nvSpPr>
        <p:spPr>
          <a:xfrm>
            <a:off x="653142" y="180348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ea typeface="Microsoft JhengHei" panose="020B0604030504040204" pitchFamily="34" charset="-120"/>
              </a:rPr>
              <a:t>Final Project </a:t>
            </a:r>
            <a:r>
              <a:rPr lang="zh-TW" altLang="en-US" sz="2000" dirty="0">
                <a:ea typeface="Microsoft JhengHei" panose="020B0604030504040204" pitchFamily="34" charset="-120"/>
              </a:rPr>
              <a:t>佔學期總成績</a:t>
            </a:r>
            <a:r>
              <a:rPr lang="en-US" altLang="zh-TW" sz="2000" dirty="0">
                <a:ea typeface="Microsoft JhengHei" panose="020B0604030504040204" pitchFamily="34" charset="-120"/>
              </a:rPr>
              <a:t> 30%</a:t>
            </a:r>
            <a:endParaRPr lang="zh-TW" altLang="en-US" sz="20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601509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5CC2DB8D-FB34-E3BD-0CDD-276E352FE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802" y="2769461"/>
            <a:ext cx="4071257" cy="2046786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TA: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林君襄</a:t>
            </a:r>
          </a:p>
          <a:p>
            <a:pPr marL="0" indent="0">
              <a:buNone/>
            </a:pP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✉️ </a:t>
            </a: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becky890926@gmail.com</a:t>
            </a:r>
          </a:p>
          <a:p>
            <a:pPr marL="0" indent="0">
              <a:buNone/>
            </a:pP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816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FEC3DF-DE78-AC5A-B9A6-2F3218A1B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為什麼我們不直接訓練一個小模型？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CAD77EE-AB34-6ECE-0B8C-09EAE6AE4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E773239-7CD0-F1CD-ADD6-6853C8D3DDE3}"/>
              </a:ext>
            </a:extLst>
          </p:cNvPr>
          <p:cNvSpPr txBox="1"/>
          <p:nvPr/>
        </p:nvSpPr>
        <p:spPr>
          <a:xfrm>
            <a:off x="653143" y="1586847"/>
            <a:ext cx="10589623" cy="2445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目前邏輯：先訓練大模型，再進行模型壓縮，但為什麼？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小模型單獨無法達到大模型的表現，但是小模型可以透過學習大模型來達到大模型的表現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(Ba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and Caruana, </a:t>
            </a:r>
            <a:r>
              <a:rPr kumimoji="1" lang="en-US" altLang="zh-TW" sz="2000" i="1" dirty="0" err="1">
                <a:ea typeface="Microsoft JhengHei" panose="020B0604030504040204" pitchFamily="34" charset="-120"/>
              </a:rPr>
              <a:t>NeurIPS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 2014)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相較於大模型，小模型在訓練階段的收斂速度慢且不穩定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(Martinez et al., </a:t>
            </a:r>
            <a:r>
              <a:rPr kumimoji="1" lang="en-US" altLang="zh-TW" sz="2000" i="1" dirty="0">
                <a:ea typeface="Microsoft JhengHei" panose="020B0604030504040204" pitchFamily="34" charset="-120"/>
              </a:rPr>
              <a:t>EMNLP Findings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2024)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38DBAE3-FF4F-257A-E9A3-7923D1A672D5}"/>
              </a:ext>
            </a:extLst>
          </p:cNvPr>
          <p:cNvSpPr txBox="1"/>
          <p:nvPr/>
        </p:nvSpPr>
        <p:spPr>
          <a:xfrm>
            <a:off x="2577737" y="5534561"/>
            <a:ext cx="70365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600" dirty="0"/>
              <a:t>[Ba and Caruana, </a:t>
            </a:r>
            <a:r>
              <a:rPr kumimoji="1" lang="en" altLang="zh-TW" sz="1600" dirty="0" err="1"/>
              <a:t>NeurIPS</a:t>
            </a:r>
            <a:r>
              <a:rPr kumimoji="1" lang="en" altLang="zh-TW" sz="1600" dirty="0"/>
              <a:t> 2014] Do Deep Nets Really Need to be Deep?</a:t>
            </a:r>
          </a:p>
          <a:p>
            <a:r>
              <a:rPr kumimoji="1" lang="en-US" altLang="zh-TW" sz="1600" dirty="0"/>
              <a:t>[Martinez et al., EMNLP Findings 2024] Tending Towards Stability: Convergence Challenges in Small Language Models</a:t>
            </a:r>
          </a:p>
          <a:p>
            <a:r>
              <a:rPr kumimoji="1" lang="en" altLang="zh-TW" sz="1600" dirty="0"/>
              <a:t>https://</a:t>
            </a:r>
            <a:r>
              <a:rPr kumimoji="1" lang="en" altLang="zh-TW" sz="1600" dirty="0" err="1"/>
              <a:t>datascience.stackexchange.com</a:t>
            </a:r>
            <a:r>
              <a:rPr kumimoji="1" lang="en" altLang="zh-TW" sz="1600" dirty="0"/>
              <a:t>/questions/86395/do-smaller-neural-nets-always-converge-faster-than-larger-ones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24174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FEC3DF-DE78-AC5A-B9A6-2F3218A1B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為什麼我們不直接訓練一個小模型？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CAD77EE-AB34-6ECE-0B8C-09EAE6AE4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E773239-7CD0-F1CD-ADD6-6853C8D3DDE3}"/>
              </a:ext>
            </a:extLst>
          </p:cNvPr>
          <p:cNvSpPr txBox="1"/>
          <p:nvPr/>
        </p:nvSpPr>
        <p:spPr>
          <a:xfrm>
            <a:off x="653143" y="1586847"/>
            <a:ext cx="10918370" cy="106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目前邏輯：先訓練大模型，再進行模型壓縮，但為什麼？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實驗表明這樣的流程比較好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38DBAE3-FF4F-257A-E9A3-7923D1A672D5}"/>
              </a:ext>
            </a:extLst>
          </p:cNvPr>
          <p:cNvSpPr txBox="1"/>
          <p:nvPr/>
        </p:nvSpPr>
        <p:spPr>
          <a:xfrm>
            <a:off x="1171303" y="6444233"/>
            <a:ext cx="98493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sz="1400" dirty="0"/>
              <a:t>Li, </a:t>
            </a:r>
            <a:r>
              <a:rPr kumimoji="1" lang="en" altLang="zh-TW" sz="1400" dirty="0" err="1"/>
              <a:t>Zhuohan</a:t>
            </a:r>
            <a:r>
              <a:rPr kumimoji="1" lang="en" altLang="zh-TW" sz="1400" dirty="0"/>
              <a:t>, et al. "Train big, then compress: Rethinking model size for efficient training and inference of transformers." ICML, 2020.</a:t>
            </a:r>
            <a:endParaRPr kumimoji="1" lang="zh-TW" altLang="en-US" sz="14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51A9DBD-75AC-225E-8DC1-7D2CB5C92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244" y="2844480"/>
            <a:ext cx="8897512" cy="344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4091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9EECFC26-4148-8D8A-5F0C-8ECCDC2EB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6411"/>
            <a:ext cx="3200400" cy="1193075"/>
          </a:xfrm>
        </p:spPr>
        <p:txBody>
          <a:bodyPr anchor="ctr">
            <a:normAutofit/>
          </a:bodyPr>
          <a:lstStyle/>
          <a:p>
            <a:r>
              <a:rPr lang="en-US" altLang="zh-TW" sz="4000" b="1" dirty="0"/>
              <a:t>Knowledge Distillation</a:t>
            </a:r>
            <a:endParaRPr lang="zh-TW" altLang="en-US" sz="4000" b="1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8A9FDF8-20E1-BCE8-A917-F74D38FEC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9957" y="6459784"/>
            <a:ext cx="1312025" cy="365125"/>
          </a:xfrm>
        </p:spPr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圖片 2" descr="一張含有 圖畫, 美工圖案, 圖解, 卡通 的圖片&#10;&#10;自動產生的描述">
            <a:extLst>
              <a:ext uri="{FF2B5EF4-FFF2-40B4-BE49-F238E27FC236}">
                <a16:creationId xmlns:a16="http://schemas.microsoft.com/office/drawing/2014/main" id="{6E813A1C-7EF6-4232-44BE-A648C2F46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864" y="1550125"/>
            <a:ext cx="5891349" cy="392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426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853AD6-EC85-EEE8-0D74-39EAA7E1F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[Recap]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模型輸出的後處理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989B71C-551C-00F9-6DB3-54D64E46B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 descr="Free Adorable grey and white cat with striking yellow eyes against a plain backdrop. Stock Photo">
            <a:extLst>
              <a:ext uri="{FF2B5EF4-FFF2-40B4-BE49-F238E27FC236}">
                <a16:creationId xmlns:a16="http://schemas.microsoft.com/office/drawing/2014/main" id="{9D2CC341-6BD9-9586-993A-9599C16EB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16" y="3786598"/>
            <a:ext cx="1778957" cy="118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6623FFC-C4B7-878E-CC0B-1B91589311C7}"/>
              </a:ext>
            </a:extLst>
          </p:cNvPr>
          <p:cNvSpPr/>
          <p:nvPr/>
        </p:nvSpPr>
        <p:spPr>
          <a:xfrm>
            <a:off x="3102815" y="4089519"/>
            <a:ext cx="1104587" cy="6840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CD8BAF3C-67B2-B00A-87EE-32C1BC877D8C}"/>
              </a:ext>
            </a:extLst>
          </p:cNvPr>
          <p:cNvCxnSpPr>
            <a:cxnSpLocks/>
          </p:cNvCxnSpPr>
          <p:nvPr/>
        </p:nvCxnSpPr>
        <p:spPr>
          <a:xfrm>
            <a:off x="4285104" y="4432843"/>
            <a:ext cx="30563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C4DECD2-2521-22CD-CB27-0BCBA20ACF4E}"/>
              </a:ext>
            </a:extLst>
          </p:cNvPr>
          <p:cNvSpPr txBox="1"/>
          <p:nvPr/>
        </p:nvSpPr>
        <p:spPr>
          <a:xfrm>
            <a:off x="4888223" y="3609616"/>
            <a:ext cx="82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Cat</a:t>
            </a:r>
            <a:endParaRPr kumimoji="1" lang="zh-TW" altLang="en-US" sz="24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7A1535D-4124-C83E-C7D5-F4D603A7946D}"/>
              </a:ext>
            </a:extLst>
          </p:cNvPr>
          <p:cNvSpPr txBox="1"/>
          <p:nvPr/>
        </p:nvSpPr>
        <p:spPr>
          <a:xfrm>
            <a:off x="4888223" y="4202011"/>
            <a:ext cx="82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Dog</a:t>
            </a:r>
            <a:endParaRPr kumimoji="1"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A1618D5-4C5A-EC7B-9779-7981CE4E0171}"/>
              </a:ext>
            </a:extLst>
          </p:cNvPr>
          <p:cNvSpPr txBox="1"/>
          <p:nvPr/>
        </p:nvSpPr>
        <p:spPr>
          <a:xfrm>
            <a:off x="4793937" y="4777460"/>
            <a:ext cx="1011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Apple</a:t>
            </a:r>
            <a:endParaRPr kumimoji="1" lang="zh-TW" altLang="en-US" sz="24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FB8F8BD-F3F9-7D87-2F9E-DFC1CAFA1CCE}"/>
              </a:ext>
            </a:extLst>
          </p:cNvPr>
          <p:cNvSpPr txBox="1"/>
          <p:nvPr/>
        </p:nvSpPr>
        <p:spPr>
          <a:xfrm>
            <a:off x="5512635" y="2771566"/>
            <a:ext cx="1768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Model output</a:t>
            </a:r>
          </a:p>
          <a:p>
            <a:pPr algn="ctr"/>
            <a:r>
              <a:rPr kumimoji="1" lang="en-US" altLang="zh-TW" sz="2000" dirty="0"/>
              <a:t>(logits)</a:t>
            </a:r>
            <a:endParaRPr kumimoji="1"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D98A5C73-A18B-966B-7AD5-24F6CF6EDB5C}"/>
                  </a:ext>
                </a:extLst>
              </p:cNvPr>
              <p:cNvSpPr txBox="1"/>
              <p:nvPr/>
            </p:nvSpPr>
            <p:spPr>
              <a:xfrm>
                <a:off x="7191170" y="2767320"/>
                <a:ext cx="1512648" cy="7546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2000" dirty="0"/>
                  <a:t>Softmax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d>
                        <m:dPr>
                          <m:ctrlPr>
                            <a:rPr lang="zh-TW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TW" altLang="en-US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D98A5C73-A18B-966B-7AD5-24F6CF6EDB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1170" y="2767320"/>
                <a:ext cx="1512648" cy="754694"/>
              </a:xfrm>
              <a:prstGeom prst="rect">
                <a:avLst/>
              </a:prstGeom>
              <a:blipFill>
                <a:blip r:embed="rId4"/>
                <a:stretch>
                  <a:fillRect t="-3279" b="-4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A6970446-1D8B-3BA1-15DA-F0CF75790FC4}"/>
                  </a:ext>
                </a:extLst>
              </p:cNvPr>
              <p:cNvSpPr txBox="1"/>
              <p:nvPr/>
            </p:nvSpPr>
            <p:spPr>
              <a:xfrm>
                <a:off x="7105943" y="1493770"/>
                <a:ext cx="4465571" cy="4505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r"/>
                <a:r>
                  <a:rPr kumimoji="1" lang="en-US" altLang="zh-TW" sz="2000" dirty="0">
                    <a:solidFill>
                      <a:schemeClr val="tx1"/>
                    </a:solidFill>
                  </a:rPr>
                  <a:t>Cross-entropy: </a:t>
                </a:r>
                <a14:m>
                  <m:oMath xmlns:m="http://schemas.openxmlformats.org/officeDocument/2006/math">
                    <m:r>
                      <a:rPr lang="zh-TW" altLang="en-US" sz="2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altLang="zh-TW" sz="20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TW" altLang="en-US" sz="2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supHide m:val="on"/>
                        <m:ctrlPr>
                          <a:rPr lang="zh-TW" altLang="zh-TW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zh-TW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altLang="zh-TW" sz="2000">
                            <a:latin typeface="Cambria Math" panose="02040503050406030204" pitchFamily="18" charset="0"/>
                          </a:rPr>
                          <m:t>log</m:t>
                        </m:r>
                        <m:acc>
                          <m:accPr>
                            <m:chr m:val="̂"/>
                            <m:ctrlPr>
                              <a:rPr lang="zh-TW" altLang="zh-TW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TW" altLang="zh-TW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TW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TW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zh-TW" altLang="zh-TW" sz="20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A6970446-1D8B-3BA1-15DA-F0CF75790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5943" y="1493770"/>
                <a:ext cx="4465571" cy="450573"/>
              </a:xfrm>
              <a:prstGeom prst="rect">
                <a:avLst/>
              </a:prstGeom>
              <a:blipFill>
                <a:blip r:embed="rId5"/>
                <a:stretch>
                  <a:fillRect t="-97297" r="-283" b="-1459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字方塊 8">
            <a:extLst>
              <a:ext uri="{FF2B5EF4-FFF2-40B4-BE49-F238E27FC236}">
                <a16:creationId xmlns:a16="http://schemas.microsoft.com/office/drawing/2014/main" id="{B3507AF6-229B-DFDB-D3BD-404015B692E2}"/>
              </a:ext>
            </a:extLst>
          </p:cNvPr>
          <p:cNvSpPr txBox="1"/>
          <p:nvPr/>
        </p:nvSpPr>
        <p:spPr>
          <a:xfrm>
            <a:off x="6103096" y="3655782"/>
            <a:ext cx="587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0.5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9F56D7F-4D6B-90A8-7306-2352B45BDF10}"/>
              </a:ext>
            </a:extLst>
          </p:cNvPr>
          <p:cNvSpPr txBox="1"/>
          <p:nvPr/>
        </p:nvSpPr>
        <p:spPr>
          <a:xfrm>
            <a:off x="6103096" y="4248177"/>
            <a:ext cx="587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0.7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BDF7A2F-EDCC-EC48-2555-587DCCA73208}"/>
              </a:ext>
            </a:extLst>
          </p:cNvPr>
          <p:cNvSpPr txBox="1"/>
          <p:nvPr/>
        </p:nvSpPr>
        <p:spPr>
          <a:xfrm>
            <a:off x="6103096" y="4823626"/>
            <a:ext cx="587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1</a:t>
            </a:r>
            <a:r>
              <a:rPr lang="en-US" altLang="zh-TW" dirty="0">
                <a:solidFill>
                  <a:schemeClr val="tx1"/>
                </a:solidFill>
              </a:rPr>
              <a:t>.3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99222CD-1334-F605-858D-FDFB83DA48D4}"/>
              </a:ext>
            </a:extLst>
          </p:cNvPr>
          <p:cNvSpPr txBox="1"/>
          <p:nvPr/>
        </p:nvSpPr>
        <p:spPr>
          <a:xfrm>
            <a:off x="7321836" y="3655782"/>
            <a:ext cx="1251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0.225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29B9B67F-499E-7980-000B-01988A5668A3}"/>
              </a:ext>
            </a:extLst>
          </p:cNvPr>
          <p:cNvSpPr txBox="1"/>
          <p:nvPr/>
        </p:nvSpPr>
        <p:spPr>
          <a:xfrm>
            <a:off x="7321836" y="4248177"/>
            <a:ext cx="1251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0.275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4DCE14A-B227-7CFE-153F-37B8DADCAEA0}"/>
              </a:ext>
            </a:extLst>
          </p:cNvPr>
          <p:cNvSpPr txBox="1"/>
          <p:nvPr/>
        </p:nvSpPr>
        <p:spPr>
          <a:xfrm>
            <a:off x="7321836" y="4823626"/>
            <a:ext cx="12513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0.500</a:t>
            </a:r>
            <a:endParaRPr lang="zh-TW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41609C8D-369F-B07C-3C4C-7ADF1F456FBC}"/>
                  </a:ext>
                </a:extLst>
              </p:cNvPr>
              <p:cNvSpPr txBox="1"/>
              <p:nvPr/>
            </p:nvSpPr>
            <p:spPr>
              <a:xfrm>
                <a:off x="8340349" y="2771566"/>
                <a:ext cx="1768220" cy="732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label</a:t>
                </a:r>
              </a:p>
              <a:p>
                <a:pPr algn="ctr"/>
                <a:r>
                  <a:rPr kumimoji="1" lang="en-US" altLang="zh-TW" sz="20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1" lang="en-US" altLang="zh-TW" sz="2000" dirty="0"/>
                  <a:t>)</a:t>
                </a:r>
                <a:endParaRPr kumimoji="1" lang="zh-TW" altLang="en-US" sz="2000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41609C8D-369F-B07C-3C4C-7ADF1F456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349" y="2771566"/>
                <a:ext cx="1768220" cy="732573"/>
              </a:xfrm>
              <a:prstGeom prst="rect">
                <a:avLst/>
              </a:prstGeom>
              <a:blipFill>
                <a:blip r:embed="rId6"/>
                <a:stretch>
                  <a:fillRect t="-5172" b="-120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字方塊 24">
            <a:extLst>
              <a:ext uri="{FF2B5EF4-FFF2-40B4-BE49-F238E27FC236}">
                <a16:creationId xmlns:a16="http://schemas.microsoft.com/office/drawing/2014/main" id="{A800B0E6-F7D9-3A3C-4ABE-8AE8358DA490}"/>
              </a:ext>
            </a:extLst>
          </p:cNvPr>
          <p:cNvSpPr txBox="1"/>
          <p:nvPr/>
        </p:nvSpPr>
        <p:spPr>
          <a:xfrm>
            <a:off x="8930810" y="3655782"/>
            <a:ext cx="587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66D046F-26BE-E9F8-8F4C-83ED5197D827}"/>
              </a:ext>
            </a:extLst>
          </p:cNvPr>
          <p:cNvSpPr txBox="1"/>
          <p:nvPr/>
        </p:nvSpPr>
        <p:spPr>
          <a:xfrm>
            <a:off x="8930810" y="4248177"/>
            <a:ext cx="587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7E9F8A95-EDF4-5473-BBA3-618ED6C5A3D2}"/>
              </a:ext>
            </a:extLst>
          </p:cNvPr>
          <p:cNvSpPr txBox="1"/>
          <p:nvPr/>
        </p:nvSpPr>
        <p:spPr>
          <a:xfrm>
            <a:off x="8930810" y="4823626"/>
            <a:ext cx="587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6B781C8-A45F-E6A0-44C3-42572FDD58B2}"/>
              </a:ext>
            </a:extLst>
          </p:cNvPr>
          <p:cNvSpPr txBox="1"/>
          <p:nvPr/>
        </p:nvSpPr>
        <p:spPr>
          <a:xfrm>
            <a:off x="9782610" y="2771566"/>
            <a:ext cx="17682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Cross-entropy</a:t>
            </a:r>
          </a:p>
          <a:p>
            <a:pPr algn="ctr"/>
            <a:r>
              <a:rPr kumimoji="1" lang="en-US" altLang="zh-TW" sz="2000" dirty="0"/>
              <a:t>(loss)</a:t>
            </a:r>
            <a:endParaRPr kumimoji="1"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D024B09B-4D85-B011-0368-C1FD375B7852}"/>
                  </a:ext>
                </a:extLst>
              </p:cNvPr>
              <p:cNvSpPr txBox="1"/>
              <p:nvPr/>
            </p:nvSpPr>
            <p:spPr>
              <a:xfrm>
                <a:off x="9958247" y="3652063"/>
                <a:ext cx="1416945" cy="3767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18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180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TW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0.225</m:t>
                      </m:r>
                    </m:oMath>
                  </m:oMathPara>
                </a14:m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D024B09B-4D85-B011-0368-C1FD375B78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8247" y="3652063"/>
                <a:ext cx="1416945" cy="376770"/>
              </a:xfrm>
              <a:prstGeom prst="rect">
                <a:avLst/>
              </a:prstGeom>
              <a:blipFill>
                <a:blip r:embed="rId7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字方塊 29">
            <a:extLst>
              <a:ext uri="{FF2B5EF4-FFF2-40B4-BE49-F238E27FC236}">
                <a16:creationId xmlns:a16="http://schemas.microsoft.com/office/drawing/2014/main" id="{3B8A9B77-2A5B-2669-41CF-A9805B1A4076}"/>
              </a:ext>
            </a:extLst>
          </p:cNvPr>
          <p:cNvSpPr txBox="1"/>
          <p:nvPr/>
        </p:nvSpPr>
        <p:spPr>
          <a:xfrm>
            <a:off x="10403959" y="4248177"/>
            <a:ext cx="587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E5B6C878-F3E4-59CD-4CB4-DB72A750AB53}"/>
              </a:ext>
            </a:extLst>
          </p:cNvPr>
          <p:cNvSpPr txBox="1"/>
          <p:nvPr/>
        </p:nvSpPr>
        <p:spPr>
          <a:xfrm>
            <a:off x="10403959" y="4823626"/>
            <a:ext cx="5872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0</a:t>
            </a:r>
            <a:endParaRPr lang="zh-TW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6C2339BA-97B6-CD0E-0AA2-C8D09B590201}"/>
                  </a:ext>
                </a:extLst>
              </p:cNvPr>
              <p:cNvSpPr txBox="1"/>
              <p:nvPr/>
            </p:nvSpPr>
            <p:spPr>
              <a:xfrm>
                <a:off x="4583323" y="3655782"/>
                <a:ext cx="6104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6C2339BA-97B6-CD0E-0AA2-C8D09B5902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323" y="3655782"/>
                <a:ext cx="610465" cy="369332"/>
              </a:xfrm>
              <a:prstGeom prst="rect">
                <a:avLst/>
              </a:prstGeom>
              <a:blipFill>
                <a:blip r:embed="rId8"/>
                <a:stretch>
                  <a:fillRect b="-1034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A711CD7C-9D05-9E5B-9964-63BADB20A9D0}"/>
                  </a:ext>
                </a:extLst>
              </p:cNvPr>
              <p:cNvSpPr txBox="1"/>
              <p:nvPr/>
            </p:nvSpPr>
            <p:spPr>
              <a:xfrm>
                <a:off x="4583322" y="4248177"/>
                <a:ext cx="6104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A711CD7C-9D05-9E5B-9964-63BADB20A9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322" y="4248177"/>
                <a:ext cx="610465" cy="369332"/>
              </a:xfrm>
              <a:prstGeom prst="rect">
                <a:avLst/>
              </a:prstGeom>
              <a:blipFill>
                <a:blip r:embed="rId9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2902DE6D-84F5-0E70-67AB-B3A2A09C53C0}"/>
                  </a:ext>
                </a:extLst>
              </p:cNvPr>
              <p:cNvSpPr txBox="1"/>
              <p:nvPr/>
            </p:nvSpPr>
            <p:spPr>
              <a:xfrm>
                <a:off x="4452789" y="4823626"/>
                <a:ext cx="6104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2902DE6D-84F5-0E70-67AB-B3A2A09C5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789" y="4823626"/>
                <a:ext cx="610465" cy="369332"/>
              </a:xfrm>
              <a:prstGeom prst="rect">
                <a:avLst/>
              </a:prstGeom>
              <a:blipFill>
                <a:blip r:embed="rId10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F90BB1C3-D586-9353-F0EF-FFCAFD1B5715}"/>
              </a:ext>
            </a:extLst>
          </p:cNvPr>
          <p:cNvCxnSpPr>
            <a:cxnSpLocks/>
          </p:cNvCxnSpPr>
          <p:nvPr/>
        </p:nvCxnSpPr>
        <p:spPr>
          <a:xfrm>
            <a:off x="2727650" y="4407932"/>
            <a:ext cx="30563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6938DFEA-1219-901D-329D-5FC39FB42F99}"/>
                  </a:ext>
                </a:extLst>
              </p:cNvPr>
              <p:cNvSpPr txBox="1"/>
              <p:nvPr/>
            </p:nvSpPr>
            <p:spPr>
              <a:xfrm>
                <a:off x="1248496" y="4910767"/>
                <a:ext cx="8146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6938DFEA-1219-901D-329D-5FC39FB42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8496" y="4910767"/>
                <a:ext cx="814680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FCCA8D6C-5889-E69A-412E-746D0E45F877}"/>
                  </a:ext>
                </a:extLst>
              </p:cNvPr>
              <p:cNvSpPr txBox="1"/>
              <p:nvPr/>
            </p:nvSpPr>
            <p:spPr>
              <a:xfrm>
                <a:off x="670394" y="1575011"/>
                <a:ext cx="3537008" cy="6686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zh-TW" altLang="en-US" sz="1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>
                    <a:ea typeface="Microsoft JhengHei" panose="020B0604030504040204" pitchFamily="34" charset="-120"/>
                  </a:rPr>
                  <a:t>: </a:t>
                </a:r>
                <a:r>
                  <a:rPr lang="zh-TW" altLang="en-US" dirty="0">
                    <a:ea typeface="Microsoft JhengHei" panose="020B0604030504040204" pitchFamily="34" charset="-120"/>
                  </a:rPr>
                  <a:t>資料集中第</a:t>
                </a:r>
                <a:r>
                  <a:rPr lang="en-US" altLang="zh-TW" dirty="0"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altLang="zh-TW" dirty="0">
                    <a:ea typeface="Microsoft JhengHei" panose="020B0604030504040204" pitchFamily="34" charset="-120"/>
                  </a:rPr>
                  <a:t> </a:t>
                </a:r>
                <a:r>
                  <a:rPr lang="zh-TW" altLang="en-US" dirty="0">
                    <a:ea typeface="Microsoft JhengHei" panose="020B0604030504040204" pitchFamily="34" charset="-120"/>
                  </a:rPr>
                  <a:t>張影像</a:t>
                </a:r>
                <a:endParaRPr lang="en-US" altLang="zh-TW" dirty="0">
                  <a:ea typeface="Microsoft JhengHei" panose="020B0604030504040204" pitchFamily="34" charset="-12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TW" dirty="0">
                    <a:ea typeface="Microsoft JhengHei" panose="020B0604030504040204" pitchFamily="34" charset="-120"/>
                  </a:rPr>
                  <a:t>: label</a:t>
                </a:r>
                <a:r>
                  <a:rPr lang="zh-TW" altLang="en-US" dirty="0">
                    <a:ea typeface="Microsoft JhengHei" panose="020B0604030504040204" pitchFamily="34" charset="-120"/>
                  </a:rPr>
                  <a:t>，在此範例中 </a:t>
                </a: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=1,2,3</m:t>
                    </m:r>
                  </m:oMath>
                </a14:m>
                <a:endParaRPr lang="zh-TW" altLang="en-US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FCCA8D6C-5889-E69A-412E-746D0E45F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394" y="1575011"/>
                <a:ext cx="3537008" cy="668645"/>
              </a:xfrm>
              <a:prstGeom prst="rect">
                <a:avLst/>
              </a:prstGeom>
              <a:blipFill>
                <a:blip r:embed="rId12"/>
                <a:stretch>
                  <a:fillRect t="-3704"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A4112C3F-05A2-BBAD-B777-E311C8F884C0}"/>
                  </a:ext>
                </a:extLst>
              </p:cNvPr>
              <p:cNvSpPr txBox="1"/>
              <p:nvPr/>
            </p:nvSpPr>
            <p:spPr>
              <a:xfrm>
                <a:off x="8344557" y="5539409"/>
                <a:ext cx="32273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各</a:t>
                </a:r>
                <a:r>
                  <a:rPr lang="zh-TW" altLang="en-US" sz="1800" dirty="0">
                    <a:solidFill>
                      <a:schemeClr val="tx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類別加總：</a:t>
                </a:r>
                <a14:m>
                  <m:oMath xmlns:m="http://schemas.openxmlformats.org/officeDocument/2006/math">
                    <m:r>
                      <a:rPr lang="zh-TW" altLang="en-US" sz="18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altLang="zh-TW" sz="18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TW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zh-TW" altLang="en-US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TW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0.225</m:t>
                    </m:r>
                  </m:oMath>
                </a14:m>
                <a:endParaRPr lang="zh-TW" altLang="en-US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A4112C3F-05A2-BBAD-B777-E311C8F88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4557" y="5539409"/>
                <a:ext cx="3227380" cy="369332"/>
              </a:xfrm>
              <a:prstGeom prst="rect">
                <a:avLst/>
              </a:prstGeom>
              <a:blipFill>
                <a:blip r:embed="rId13"/>
                <a:stretch>
                  <a:fillRect l="-1961" t="-10000"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635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7" grpId="0"/>
      <p:bldP spid="18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DA50C0-36FF-5602-0C2E-E1D78C038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Teacher model and student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DD6110E-44F9-9524-B0DF-B43B0E31D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96FD42EF-4E05-7F1D-0CC8-829FA58C38C1}"/>
              </a:ext>
            </a:extLst>
          </p:cNvPr>
          <p:cNvSpPr/>
          <p:nvPr/>
        </p:nvSpPr>
        <p:spPr>
          <a:xfrm>
            <a:off x="1516565" y="3718930"/>
            <a:ext cx="2572215" cy="2081561"/>
          </a:xfrm>
          <a:prstGeom prst="roundRect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chemeClr val="tx1"/>
                </a:solidFill>
              </a:rPr>
              <a:t>Teacher model</a:t>
            </a:r>
          </a:p>
          <a:p>
            <a:pPr algn="ctr"/>
            <a:r>
              <a:rPr kumimoji="1" lang="en-US" altLang="zh-TW" sz="2800" dirty="0">
                <a:solidFill>
                  <a:schemeClr val="tx1"/>
                </a:solidFill>
              </a:rPr>
              <a:t>(bigger)</a:t>
            </a:r>
            <a:endParaRPr kumimoji="1" lang="zh-TW" altLang="en-US" sz="2800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81AFAA6C-06EF-FF4D-A6E1-41338F53B3D7}"/>
              </a:ext>
            </a:extLst>
          </p:cNvPr>
          <p:cNvSpPr/>
          <p:nvPr/>
        </p:nvSpPr>
        <p:spPr>
          <a:xfrm>
            <a:off x="8144106" y="4056254"/>
            <a:ext cx="2286001" cy="1406911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Student model</a:t>
            </a:r>
          </a:p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(smaller)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pic>
        <p:nvPicPr>
          <p:cNvPr id="8" name="圖片 7" descr="一張含有 哺乳動物, 貓, 家貓, 小型到中型大小的貓 的圖片&#10;&#10;自動產生的描述">
            <a:extLst>
              <a:ext uri="{FF2B5EF4-FFF2-40B4-BE49-F238E27FC236}">
                <a16:creationId xmlns:a16="http://schemas.microsoft.com/office/drawing/2014/main" id="{CA3345DB-F7C4-E02C-92D4-4E07638DA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982" y="6046864"/>
            <a:ext cx="648182" cy="648182"/>
          </a:xfrm>
          <a:prstGeom prst="rect">
            <a:avLst/>
          </a:prstGeom>
        </p:spPr>
      </p:pic>
      <p:cxnSp>
        <p:nvCxnSpPr>
          <p:cNvPr id="10" name="肘形接點 9">
            <a:extLst>
              <a:ext uri="{FF2B5EF4-FFF2-40B4-BE49-F238E27FC236}">
                <a16:creationId xmlns:a16="http://schemas.microsoft.com/office/drawing/2014/main" id="{2580B0A8-DCE3-355C-BE4B-D73C682474E2}"/>
              </a:ext>
            </a:extLst>
          </p:cNvPr>
          <p:cNvCxnSpPr>
            <a:cxnSpLocks/>
            <a:stCxn id="8" idx="1"/>
            <a:endCxn id="6" idx="2"/>
          </p:cNvCxnSpPr>
          <p:nvPr/>
        </p:nvCxnSpPr>
        <p:spPr>
          <a:xfrm rot="10800000">
            <a:off x="2802674" y="5800491"/>
            <a:ext cx="3121309" cy="57046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接點 10">
            <a:extLst>
              <a:ext uri="{FF2B5EF4-FFF2-40B4-BE49-F238E27FC236}">
                <a16:creationId xmlns:a16="http://schemas.microsoft.com/office/drawing/2014/main" id="{91D3818F-CF39-3A98-30AA-85333519E9E6}"/>
              </a:ext>
            </a:extLst>
          </p:cNvPr>
          <p:cNvCxnSpPr>
            <a:cxnSpLocks/>
            <a:stCxn id="8" idx="3"/>
            <a:endCxn id="7" idx="2"/>
          </p:cNvCxnSpPr>
          <p:nvPr/>
        </p:nvCxnSpPr>
        <p:spPr>
          <a:xfrm flipV="1">
            <a:off x="6572164" y="5463165"/>
            <a:ext cx="2714943" cy="90779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761A40A4-E9F2-46A7-AA70-36B6381985ED}"/>
              </a:ext>
            </a:extLst>
          </p:cNvPr>
          <p:cNvSpPr/>
          <p:nvPr/>
        </p:nvSpPr>
        <p:spPr>
          <a:xfrm>
            <a:off x="2360340" y="3069040"/>
            <a:ext cx="884664" cy="4609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aseline="30000" dirty="0">
                <a:solidFill>
                  <a:schemeClr val="tx1"/>
                </a:solidFill>
              </a:rPr>
              <a:t>T</a:t>
            </a:r>
            <a:r>
              <a:rPr kumimoji="1" lang="en-US" altLang="zh-TW" dirty="0">
                <a:solidFill>
                  <a:schemeClr val="tx1"/>
                </a:solidFill>
              </a:rPr>
              <a:t> logits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DD3899E-04DD-57F7-1A4A-86D317EF1A19}"/>
              </a:ext>
            </a:extLst>
          </p:cNvPr>
          <p:cNvSpPr/>
          <p:nvPr/>
        </p:nvSpPr>
        <p:spPr>
          <a:xfrm>
            <a:off x="8844774" y="3067779"/>
            <a:ext cx="884664" cy="4609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aseline="30000" dirty="0">
                <a:solidFill>
                  <a:schemeClr val="tx1"/>
                </a:solidFill>
              </a:rPr>
              <a:t>S </a:t>
            </a:r>
            <a:r>
              <a:rPr kumimoji="1" lang="en-US" altLang="zh-TW" dirty="0">
                <a:solidFill>
                  <a:schemeClr val="tx1"/>
                </a:solidFill>
              </a:rPr>
              <a:t>logits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6" name="肘形接點 25">
            <a:extLst>
              <a:ext uri="{FF2B5EF4-FFF2-40B4-BE49-F238E27FC236}">
                <a16:creationId xmlns:a16="http://schemas.microsoft.com/office/drawing/2014/main" id="{D3C7F7A2-68E2-E9BE-88E9-20A1C10761F5}"/>
              </a:ext>
            </a:extLst>
          </p:cNvPr>
          <p:cNvCxnSpPr>
            <a:cxnSpLocks/>
            <a:stCxn id="48" idx="0"/>
            <a:endCxn id="44" idx="0"/>
          </p:cNvCxnSpPr>
          <p:nvPr/>
        </p:nvCxnSpPr>
        <p:spPr>
          <a:xfrm rot="5400000" flipH="1" flipV="1">
            <a:off x="6044889" y="-851769"/>
            <a:ext cx="12700" cy="6484434"/>
          </a:xfrm>
          <a:prstGeom prst="bentConnector3">
            <a:avLst>
              <a:gd name="adj1" fmla="val 1941181"/>
            </a:avLst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0B87218F-2683-759A-DACA-BC76B4B4489E}"/>
              </a:ext>
            </a:extLst>
          </p:cNvPr>
          <p:cNvCxnSpPr>
            <a:stCxn id="7" idx="0"/>
            <a:endCxn id="17" idx="2"/>
          </p:cNvCxnSpPr>
          <p:nvPr/>
        </p:nvCxnSpPr>
        <p:spPr>
          <a:xfrm flipH="1" flipV="1">
            <a:off x="9287106" y="3528697"/>
            <a:ext cx="1" cy="5275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FF8553C3-572B-EFDE-8CB2-FAD02785EA30}"/>
              </a:ext>
            </a:extLst>
          </p:cNvPr>
          <p:cNvCxnSpPr>
            <a:cxnSpLocks/>
            <a:stCxn id="6" idx="0"/>
            <a:endCxn id="16" idx="2"/>
          </p:cNvCxnSpPr>
          <p:nvPr/>
        </p:nvCxnSpPr>
        <p:spPr>
          <a:xfrm flipH="1" flipV="1">
            <a:off x="2802672" y="3529958"/>
            <a:ext cx="1" cy="18897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5A2B28C4-DAF0-DFFA-DF46-670A870C4D0C}"/>
              </a:ext>
            </a:extLst>
          </p:cNvPr>
          <p:cNvSpPr txBox="1"/>
          <p:nvPr/>
        </p:nvSpPr>
        <p:spPr>
          <a:xfrm>
            <a:off x="5226048" y="1797320"/>
            <a:ext cx="1650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越接近越好</a:t>
            </a:r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7F16F83E-BB50-BB2B-0D58-B7193DB3C9F7}"/>
              </a:ext>
            </a:extLst>
          </p:cNvPr>
          <p:cNvSpPr txBox="1"/>
          <p:nvPr/>
        </p:nvSpPr>
        <p:spPr>
          <a:xfrm>
            <a:off x="7349771" y="1403758"/>
            <a:ext cx="433670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100" dirty="0"/>
              <a:t>Hinton, Geoffrey, Oriol </a:t>
            </a:r>
            <a:r>
              <a:rPr lang="en" altLang="zh-TW" sz="1100" dirty="0" err="1"/>
              <a:t>Vinyals</a:t>
            </a:r>
            <a:r>
              <a:rPr lang="en" altLang="zh-TW" sz="1100" dirty="0"/>
              <a:t>, and Jeff Dean. "Distilling the knowledge in a neural network." </a:t>
            </a:r>
            <a:r>
              <a:rPr lang="en" altLang="zh-TW" sz="1100" i="1" dirty="0" err="1"/>
              <a:t>arXiv</a:t>
            </a:r>
            <a:r>
              <a:rPr lang="en" altLang="zh-TW" sz="1100" i="1" dirty="0"/>
              <a:t> preprint arXiv:1503.02531</a:t>
            </a:r>
            <a:r>
              <a:rPr lang="en" altLang="zh-TW" sz="1100" dirty="0"/>
              <a:t> (2015).</a:t>
            </a:r>
            <a:endParaRPr lang="zh-TW" altLang="en-US" sz="11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0728110D-4894-485F-9B18-3DF32662AB4A}"/>
              </a:ext>
            </a:extLst>
          </p:cNvPr>
          <p:cNvSpPr txBox="1"/>
          <p:nvPr/>
        </p:nvSpPr>
        <p:spPr>
          <a:xfrm>
            <a:off x="5422882" y="5800491"/>
            <a:ext cx="1650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ea typeface="Microsoft JhengHei" panose="020B0604030504040204" pitchFamily="34" charset="-120"/>
              </a:rPr>
              <a:t>(Input data)</a:t>
            </a:r>
            <a:endParaRPr kumimoji="1" lang="zh-TW" altLang="en-US" sz="1400" dirty="0">
              <a:ea typeface="Microsoft JhengHei" panose="020B0604030504040204" pitchFamily="34" charset="-120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745C369-7CA8-4686-9FA7-D288E08E180C}"/>
              </a:ext>
            </a:extLst>
          </p:cNvPr>
          <p:cNvSpPr/>
          <p:nvPr/>
        </p:nvSpPr>
        <p:spPr>
          <a:xfrm>
            <a:off x="8844774" y="2390448"/>
            <a:ext cx="884664" cy="46091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aseline="30000" dirty="0">
                <a:solidFill>
                  <a:schemeClr val="tx1"/>
                </a:solidFill>
              </a:rPr>
              <a:t>S</a:t>
            </a:r>
            <a:r>
              <a:rPr kumimoji="1" lang="en-US" altLang="zh-TW" dirty="0">
                <a:solidFill>
                  <a:schemeClr val="tx1"/>
                </a:solidFill>
              </a:rPr>
              <a:t> probs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4B4A5F28-C7BF-425C-2B36-970CBB2187CD}"/>
              </a:ext>
            </a:extLst>
          </p:cNvPr>
          <p:cNvSpPr/>
          <p:nvPr/>
        </p:nvSpPr>
        <p:spPr>
          <a:xfrm>
            <a:off x="2360340" y="2390448"/>
            <a:ext cx="884664" cy="46091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aseline="30000" dirty="0">
                <a:solidFill>
                  <a:schemeClr val="tx1"/>
                </a:solidFill>
              </a:rPr>
              <a:t>T</a:t>
            </a:r>
            <a:r>
              <a:rPr kumimoji="1" lang="en-US" altLang="zh-TW" dirty="0">
                <a:solidFill>
                  <a:schemeClr val="tx1"/>
                </a:solidFill>
              </a:rPr>
              <a:t> probs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AEFDFCE4-5EED-EE49-1A4C-E32E83123C85}"/>
              </a:ext>
            </a:extLst>
          </p:cNvPr>
          <p:cNvCxnSpPr>
            <a:cxnSpLocks/>
            <a:stCxn id="16" idx="0"/>
            <a:endCxn id="48" idx="2"/>
          </p:cNvCxnSpPr>
          <p:nvPr/>
        </p:nvCxnSpPr>
        <p:spPr>
          <a:xfrm flipV="1">
            <a:off x="2802672" y="2851366"/>
            <a:ext cx="0" cy="21767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CE0F301E-50BD-FEF6-7819-ED504D45569F}"/>
              </a:ext>
            </a:extLst>
          </p:cNvPr>
          <p:cNvCxnSpPr>
            <a:cxnSpLocks/>
            <a:stCxn id="17" idx="0"/>
            <a:endCxn id="44" idx="2"/>
          </p:cNvCxnSpPr>
          <p:nvPr/>
        </p:nvCxnSpPr>
        <p:spPr>
          <a:xfrm flipV="1">
            <a:off x="9287106" y="2851366"/>
            <a:ext cx="0" cy="2164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413E5963-25F9-703A-F7F1-DD9865163D98}"/>
              </a:ext>
            </a:extLst>
          </p:cNvPr>
          <p:cNvSpPr txBox="1"/>
          <p:nvPr/>
        </p:nvSpPr>
        <p:spPr>
          <a:xfrm>
            <a:off x="9215342" y="2790407"/>
            <a:ext cx="1650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取</a:t>
            </a:r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600" dirty="0" err="1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softmax</a:t>
            </a:r>
            <a:endParaRPr kumimoji="1" lang="en-US" altLang="zh-TW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5EF758F4-4724-6219-64E7-46F5AAB68C4D}"/>
              </a:ext>
            </a:extLst>
          </p:cNvPr>
          <p:cNvSpPr txBox="1"/>
          <p:nvPr/>
        </p:nvSpPr>
        <p:spPr>
          <a:xfrm>
            <a:off x="2640979" y="2790407"/>
            <a:ext cx="16503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取</a:t>
            </a:r>
            <a:r>
              <a:rPr kumimoji="1" lang="en-US" altLang="zh-TW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600" dirty="0" err="1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softmax</a:t>
            </a:r>
            <a:endParaRPr kumimoji="1" lang="en-US" altLang="zh-TW" sz="16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65549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6" grpId="0" animBg="1"/>
      <p:bldP spid="17" grpId="0" animBg="1"/>
      <p:bldP spid="33" grpId="0"/>
      <p:bldP spid="44" grpId="0" animBg="1"/>
      <p:bldP spid="48" grpId="0" animBg="1"/>
      <p:bldP spid="58" grpId="0"/>
      <p:bldP spid="59" grpId="0"/>
    </p:bldLst>
  </p:timing>
</p:sld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10632</TotalTime>
  <Words>2642</Words>
  <Application>Microsoft Macintosh PowerPoint</Application>
  <PresentationFormat>寬螢幕</PresentationFormat>
  <Paragraphs>642</Paragraphs>
  <Slides>46</Slides>
  <Notes>10</Notes>
  <HiddenSlides>1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46</vt:i4>
      </vt:variant>
    </vt:vector>
  </HeadingPairs>
  <TitlesOfParts>
    <vt:vector size="53" baseType="lpstr">
      <vt:lpstr>Microsoft JhengHei</vt:lpstr>
      <vt:lpstr>Arial</vt:lpstr>
      <vt:lpstr>Calibri</vt:lpstr>
      <vt:lpstr>Calibri Light</vt:lpstr>
      <vt:lpstr>Cambria Math</vt:lpstr>
      <vt:lpstr>Wingdings</vt:lpstr>
      <vt:lpstr>回顧</vt:lpstr>
      <vt:lpstr>深度學習 Deep Learning</vt:lpstr>
      <vt:lpstr>Outline</vt:lpstr>
      <vt:lpstr>Why do we need model compression?</vt:lpstr>
      <vt:lpstr>參數這麼多</vt:lpstr>
      <vt:lpstr>為什麼我們不直接訓練一個小模型？</vt:lpstr>
      <vt:lpstr>為什麼我們不直接訓練一個小模型？</vt:lpstr>
      <vt:lpstr>Knowledge Distillation</vt:lpstr>
      <vt:lpstr>[Recap] 模型輸出的後處理</vt:lpstr>
      <vt:lpstr>Teacher model and student model</vt:lpstr>
      <vt:lpstr>模型輸出的後處理 for KD</vt:lpstr>
      <vt:lpstr>Optimizing a student model</vt:lpstr>
      <vt:lpstr>KD 目標函數</vt:lpstr>
      <vt:lpstr>Problems of Knowledge Distillation</vt:lpstr>
      <vt:lpstr>Pruning</vt:lpstr>
      <vt:lpstr>Overview of Pruning</vt:lpstr>
      <vt:lpstr>Unstructured Pruning (方法)</vt:lpstr>
      <vt:lpstr>Unstructured Pruning (優缺點)</vt:lpstr>
      <vt:lpstr>Structured Pruning (方法)</vt:lpstr>
      <vt:lpstr>Structured Pruning (優缺點)</vt:lpstr>
      <vt:lpstr>Pruning 訓練流程</vt:lpstr>
      <vt:lpstr>[Recap] 先 pre-training，再 Fine-tuning</vt:lpstr>
      <vt:lpstr>Pre-training, Fine-tuning, and Post-training</vt:lpstr>
      <vt:lpstr>Quantization 量化</vt:lpstr>
      <vt:lpstr>[Recap] MLP is composed of weight matrices</vt:lpstr>
      <vt:lpstr>Weights in Transformer layers</vt:lpstr>
      <vt:lpstr>Transformers 的權重值 (1/2)</vt:lpstr>
      <vt:lpstr>看看 PyTorch 怎麼存 tensors</vt:lpstr>
      <vt:lpstr>數值範圍比較</vt:lpstr>
      <vt:lpstr>Introduction to Quantization</vt:lpstr>
      <vt:lpstr>計算機概論 / C 語言</vt:lpstr>
      <vt:lpstr>計算機概論 / C 語言</vt:lpstr>
      <vt:lpstr>算出負數的二進位 (電腦背後作法)</vt:lpstr>
      <vt:lpstr>From FP32 to int4</vt:lpstr>
      <vt:lpstr>Quantization 方式</vt:lpstr>
      <vt:lpstr>PTQ 與 QAT 比較</vt:lpstr>
      <vt:lpstr>Gemma 3 QAT</vt:lpstr>
      <vt:lpstr>Summary</vt:lpstr>
      <vt:lpstr>Comparison: What is Model Compression?</vt:lpstr>
      <vt:lpstr>Apple Intelligence 最低 8GB 的 RAM?</vt:lpstr>
      <vt:lpstr>Additional resources</vt:lpstr>
      <vt:lpstr>Announcements</vt:lpstr>
      <vt:lpstr>Project checkpoints</vt:lpstr>
      <vt:lpstr>Week 13 之前要繳交什麼？</vt:lpstr>
      <vt:lpstr>Checkpoint 2 繳交注意事項</vt:lpstr>
      <vt:lpstr>Final Project 各個階段分數佔比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林英嘉</cp:lastModifiedBy>
  <cp:revision>1802</cp:revision>
  <dcterms:created xsi:type="dcterms:W3CDTF">2025-02-06T07:16:08Z</dcterms:created>
  <dcterms:modified xsi:type="dcterms:W3CDTF">2025-05-05T00:41:25Z</dcterms:modified>
</cp:coreProperties>
</file>